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5"/>
  </p:notesMasterIdLst>
  <p:handoutMasterIdLst>
    <p:handoutMasterId r:id="rId66"/>
  </p:handoutMasterIdLst>
  <p:sldIdLst>
    <p:sldId id="256" r:id="rId2"/>
    <p:sldId id="257" r:id="rId3"/>
    <p:sldId id="305" r:id="rId4"/>
    <p:sldId id="261" r:id="rId5"/>
    <p:sldId id="268" r:id="rId6"/>
    <p:sldId id="290" r:id="rId7"/>
    <p:sldId id="307" r:id="rId8"/>
    <p:sldId id="308" r:id="rId9"/>
    <p:sldId id="351" r:id="rId10"/>
    <p:sldId id="350" r:id="rId11"/>
    <p:sldId id="319" r:id="rId12"/>
    <p:sldId id="330" r:id="rId13"/>
    <p:sldId id="364" r:id="rId14"/>
    <p:sldId id="331" r:id="rId15"/>
    <p:sldId id="338" r:id="rId16"/>
    <p:sldId id="339" r:id="rId17"/>
    <p:sldId id="366" r:id="rId18"/>
    <p:sldId id="332" r:id="rId19"/>
    <p:sldId id="333" r:id="rId20"/>
    <p:sldId id="334" r:id="rId21"/>
    <p:sldId id="335" r:id="rId22"/>
    <p:sldId id="367" r:id="rId23"/>
    <p:sldId id="336" r:id="rId24"/>
    <p:sldId id="337" r:id="rId25"/>
    <p:sldId id="365" r:id="rId26"/>
    <p:sldId id="315" r:id="rId27"/>
    <p:sldId id="353" r:id="rId28"/>
    <p:sldId id="318" r:id="rId29"/>
    <p:sldId id="309" r:id="rId30"/>
    <p:sldId id="281" r:id="rId31"/>
    <p:sldId id="283" r:id="rId32"/>
    <p:sldId id="321" r:id="rId33"/>
    <p:sldId id="324" r:id="rId34"/>
    <p:sldId id="325" r:id="rId35"/>
    <p:sldId id="327" r:id="rId36"/>
    <p:sldId id="329" r:id="rId37"/>
    <p:sldId id="284" r:id="rId38"/>
    <p:sldId id="287" r:id="rId39"/>
    <p:sldId id="341" r:id="rId40"/>
    <p:sldId id="262" r:id="rId41"/>
    <p:sldId id="342" r:id="rId42"/>
    <p:sldId id="343" r:id="rId43"/>
    <p:sldId id="280" r:id="rId44"/>
    <p:sldId id="267" r:id="rId45"/>
    <p:sldId id="320" r:id="rId46"/>
    <p:sldId id="345" r:id="rId47"/>
    <p:sldId id="347" r:id="rId48"/>
    <p:sldId id="346" r:id="rId49"/>
    <p:sldId id="348" r:id="rId50"/>
    <p:sldId id="344" r:id="rId51"/>
    <p:sldId id="310" r:id="rId52"/>
    <p:sldId id="311" r:id="rId53"/>
    <p:sldId id="312" r:id="rId54"/>
    <p:sldId id="313" r:id="rId55"/>
    <p:sldId id="314" r:id="rId56"/>
    <p:sldId id="317" r:id="rId57"/>
    <p:sldId id="328" r:id="rId58"/>
    <p:sldId id="354" r:id="rId59"/>
    <p:sldId id="356" r:id="rId60"/>
    <p:sldId id="359" r:id="rId61"/>
    <p:sldId id="358" r:id="rId62"/>
    <p:sldId id="362" r:id="rId63"/>
    <p:sldId id="288" r:id="rId64"/>
  </p:sldIdLst>
  <p:sldSz cx="9144000" cy="6858000" type="screen4x3"/>
  <p:notesSz cx="6797675" cy="9928225"/>
  <p:custDataLst>
    <p:tags r:id="rId6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278" y="60"/>
      </p:cViewPr>
      <p:guideLst>
        <p:guide orient="horz" pos="2160"/>
        <p:guide pos="2880"/>
      </p:guideLst>
    </p:cSldViewPr>
  </p:slideViewPr>
  <p:notesTextViewPr>
    <p:cViewPr>
      <p:scale>
        <a:sx n="1" d="1"/>
        <a:sy n="1" d="1"/>
      </p:scale>
      <p:origin x="0" y="0"/>
    </p:cViewPr>
  </p:notesTextViewPr>
  <p:sorterViewPr>
    <p:cViewPr>
      <p:scale>
        <a:sx n="100" d="100"/>
        <a:sy n="100" d="100"/>
      </p:scale>
      <p:origin x="0" y="-1493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0C52698E-8A96-458E-82D7-70D6A5471BC4}" type="datetimeFigureOut">
              <a:rPr lang="en-GB" smtClean="0"/>
              <a:t>31/01/2020</a:t>
            </a:fld>
            <a:endParaRPr lang="en-GB"/>
          </a:p>
        </p:txBody>
      </p:sp>
      <p:sp>
        <p:nvSpPr>
          <p:cNvPr id="4" name="Footer Placeholder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B65AF03A-E880-4462-B5AF-A116AC5EB530}" type="slidenum">
              <a:rPr lang="en-GB" smtClean="0"/>
              <a:t>‹#›</a:t>
            </a:fld>
            <a:endParaRPr lang="en-GB"/>
          </a:p>
        </p:txBody>
      </p:sp>
    </p:spTree>
    <p:extLst>
      <p:ext uri="{BB962C8B-B14F-4D97-AF65-F5344CB8AC3E}">
        <p14:creationId xmlns:p14="http://schemas.microsoft.com/office/powerpoint/2010/main" val="10676497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74730D53-599B-4462-B5F6-7D3A7FE56B0C}" type="datetimeFigureOut">
              <a:rPr lang="en-GB" smtClean="0"/>
              <a:t>31/01/2020</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E87D2315-7C9E-4189-8EEC-8AD478FC0FF6}" type="slidenum">
              <a:rPr lang="en-GB" smtClean="0"/>
              <a:t>‹#›</a:t>
            </a:fld>
            <a:endParaRPr lang="en-GB"/>
          </a:p>
        </p:txBody>
      </p:sp>
    </p:spTree>
    <p:extLst>
      <p:ext uri="{BB962C8B-B14F-4D97-AF65-F5344CB8AC3E}">
        <p14:creationId xmlns:p14="http://schemas.microsoft.com/office/powerpoint/2010/main" val="3362129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 the students</a:t>
            </a:r>
            <a:r>
              <a:rPr lang="en-GB" baseline="0" dirty="0" smtClean="0"/>
              <a:t> to </a:t>
            </a:r>
            <a:endParaRPr lang="en-GB" dirty="0"/>
          </a:p>
        </p:txBody>
      </p:sp>
      <p:sp>
        <p:nvSpPr>
          <p:cNvPr id="4" name="Slide Number Placeholder 3"/>
          <p:cNvSpPr>
            <a:spLocks noGrp="1"/>
          </p:cNvSpPr>
          <p:nvPr>
            <p:ph type="sldNum" sz="quarter" idx="10"/>
          </p:nvPr>
        </p:nvSpPr>
        <p:spPr/>
        <p:txBody>
          <a:bodyPr/>
          <a:lstStyle/>
          <a:p>
            <a:fld id="{E87D2315-7C9E-4189-8EEC-8AD478FC0FF6}" type="slidenum">
              <a:rPr lang="en-GB" smtClean="0"/>
              <a:t>2</a:t>
            </a:fld>
            <a:endParaRPr lang="en-GB"/>
          </a:p>
        </p:txBody>
      </p:sp>
    </p:spTree>
    <p:extLst>
      <p:ext uri="{BB962C8B-B14F-4D97-AF65-F5344CB8AC3E}">
        <p14:creationId xmlns:p14="http://schemas.microsoft.com/office/powerpoint/2010/main" val="2864002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57E88D1-4777-4716-B15B-B22CFE17D941}" type="datetimeFigureOut">
              <a:rPr lang="en-GB" smtClean="0"/>
              <a:t>31/01/2020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D47B57-E0BF-49DD-A1AA-EB8C8C16133D}"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7E88D1-4777-4716-B15B-B22CFE17D941}" type="datetimeFigureOut">
              <a:rPr lang="en-GB" smtClean="0"/>
              <a:t>31/01/2020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D47B57-E0BF-49DD-A1AA-EB8C8C16133D}"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7E88D1-4777-4716-B15B-B22CFE17D941}" type="datetimeFigureOut">
              <a:rPr lang="en-GB" smtClean="0"/>
              <a:t>31/01/2020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D47B57-E0BF-49DD-A1AA-EB8C8C16133D}"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7E88D1-4777-4716-B15B-B22CFE17D941}" type="datetimeFigureOut">
              <a:rPr lang="en-GB" smtClean="0"/>
              <a:t>31/01/2020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D47B57-E0BF-49DD-A1AA-EB8C8C16133D}"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7E88D1-4777-4716-B15B-B22CFE17D941}" type="datetimeFigureOut">
              <a:rPr lang="en-GB" smtClean="0"/>
              <a:t>31/01/2020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D47B57-E0BF-49DD-A1AA-EB8C8C16133D}"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57E88D1-4777-4716-B15B-B22CFE17D941}" type="datetimeFigureOut">
              <a:rPr lang="en-GB" smtClean="0"/>
              <a:t>31/01/2020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D47B57-E0BF-49DD-A1AA-EB8C8C16133D}"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7E88D1-4777-4716-B15B-B22CFE17D941}" type="datetimeFigureOut">
              <a:rPr lang="en-GB" smtClean="0"/>
              <a:t>31/01/2020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2D47B57-E0BF-49DD-A1AA-EB8C8C16133D}"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7E88D1-4777-4716-B15B-B22CFE17D941}" type="datetimeFigureOut">
              <a:rPr lang="en-GB" smtClean="0"/>
              <a:t>31/01/2020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2D47B57-E0BF-49DD-A1AA-EB8C8C16133D}"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7E88D1-4777-4716-B15B-B22CFE17D941}" type="datetimeFigureOut">
              <a:rPr lang="en-GB" smtClean="0"/>
              <a:t>31/01/2020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2D47B57-E0BF-49DD-A1AA-EB8C8C16133D}"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7E88D1-4777-4716-B15B-B22CFE17D941}" type="datetimeFigureOut">
              <a:rPr lang="en-GB" smtClean="0"/>
              <a:t>31/01/2020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D47B57-E0BF-49DD-A1AA-EB8C8C16133D}" type="slidenum">
              <a:rPr lang="en-GB" smtClean="0"/>
              <a:t>‹#›</a:t>
            </a:fld>
            <a:endParaRPr lang="en-GB"/>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357E88D1-4777-4716-B15B-B22CFE17D941}" type="datetimeFigureOut">
              <a:rPr lang="en-GB" smtClean="0"/>
              <a:t>31/01/2020</a:t>
            </a:fld>
            <a:endParaRPr lang="en-GB"/>
          </a:p>
        </p:txBody>
      </p:sp>
      <p:sp>
        <p:nvSpPr>
          <p:cNvPr id="9" name="Slide Number Placeholder 8"/>
          <p:cNvSpPr>
            <a:spLocks noGrp="1"/>
          </p:cNvSpPr>
          <p:nvPr>
            <p:ph type="sldNum" sz="quarter" idx="11"/>
          </p:nvPr>
        </p:nvSpPr>
        <p:spPr/>
        <p:txBody>
          <a:bodyPr/>
          <a:lstStyle/>
          <a:p>
            <a:fld id="{52D47B57-E0BF-49DD-A1AA-EB8C8C16133D}" type="slidenum">
              <a:rPr lang="en-GB" smtClean="0"/>
              <a:t>‹#›</a:t>
            </a:fld>
            <a:endParaRPr lang="en-GB"/>
          </a:p>
        </p:txBody>
      </p:sp>
      <p:sp>
        <p:nvSpPr>
          <p:cNvPr id="10" name="Footer Placeholder 9"/>
          <p:cNvSpPr>
            <a:spLocks noGrp="1"/>
          </p:cNvSpPr>
          <p:nvPr>
            <p:ph type="ftr" sz="quarter" idx="12"/>
          </p:nvPr>
        </p:nvSpPr>
        <p:spPr/>
        <p:txBody>
          <a:bodyPr/>
          <a:lstStyle/>
          <a:p>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52D47B57-E0BF-49DD-A1AA-EB8C8C16133D}" type="slidenum">
              <a:rPr lang="en-GB" smtClean="0"/>
              <a:t>‹#›</a:t>
            </a:fld>
            <a:endParaRPr lang="en-GB"/>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GB"/>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357E88D1-4777-4716-B15B-B22CFE17D941}" type="datetimeFigureOut">
              <a:rPr lang="en-GB" smtClean="0"/>
              <a:t>31/01/2020</a:t>
            </a:fld>
            <a:endParaRPr lang="en-GB"/>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a.robbins@leeds.ac.u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practiceplacements.leeds.ac.uk/wp-content/uploads/sites/27/2019/12/PebblePad_Supported_file_types.pdf" TargetMode="External"/><Relationship Id="rId2" Type="http://schemas.openxmlformats.org/officeDocument/2006/relationships/hyperlink" Target="https://support.apple.com/en-us/HT207022"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leeds.service-now.com/it?id=kb_article&amp;number=KB0011015"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25Bf1xIYvB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nmc.org.uk/standards/code/"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2" Type="http://schemas.openxmlformats.org/officeDocument/2006/relationships/hyperlink" Target="mailto:epad@leeds.ac.uk"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mailto:ePAd@leeds.ac.uk"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hyperlink" Target="https://www.nmc.org.uk/standards/code/"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mailto:hc18xx@leeds.ac.uk" TargetMode="External"/><Relationship Id="rId2" Type="http://schemas.openxmlformats.org/officeDocument/2006/relationships/hyperlink" Target="http://www.v3.pebblepad.co.uk/login/leeds"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hyperlink" Target="https://practiceplacements.leeds.ac.uk/nursing-and-midwifery/information/" TargetMode="External"/><Relationship Id="rId2" Type="http://schemas.openxmlformats.org/officeDocument/2006/relationships/hyperlink" Target="https://practiceplacements.leeds.ac.uk/" TargetMode="Externa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2" Type="http://schemas.openxmlformats.org/officeDocument/2006/relationships/hyperlink" Target="mailto:epad@leeds.ac.uk"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80656"/>
            <a:ext cx="7543800" cy="2348344"/>
          </a:xfrm>
        </p:spPr>
        <p:txBody>
          <a:bodyPr/>
          <a:lstStyle/>
          <a:p>
            <a:pPr algn="ctr"/>
            <a:r>
              <a:rPr lang="en-GB" dirty="0" smtClean="0"/>
              <a:t>ePAD workbook activities</a:t>
            </a:r>
            <a:endParaRPr lang="en-GB" dirty="0"/>
          </a:p>
        </p:txBody>
      </p:sp>
      <p:sp>
        <p:nvSpPr>
          <p:cNvPr id="3" name="Subtitle 2"/>
          <p:cNvSpPr>
            <a:spLocks noGrp="1"/>
          </p:cNvSpPr>
          <p:nvPr>
            <p:ph type="subTitle" idx="1"/>
          </p:nvPr>
        </p:nvSpPr>
        <p:spPr>
          <a:xfrm>
            <a:off x="685800" y="3933056"/>
            <a:ext cx="6461760" cy="2448272"/>
          </a:xfrm>
        </p:spPr>
        <p:txBody>
          <a:bodyPr>
            <a:normAutofit/>
          </a:bodyPr>
          <a:lstStyle/>
          <a:p>
            <a:r>
              <a:rPr lang="en-GB" sz="2400" dirty="0" smtClean="0">
                <a:solidFill>
                  <a:schemeClr val="tx1"/>
                </a:solidFill>
              </a:rPr>
              <a:t>Melanie Robbins</a:t>
            </a:r>
          </a:p>
          <a:p>
            <a:r>
              <a:rPr lang="en-GB" sz="2400" dirty="0" err="1" smtClean="0">
                <a:solidFill>
                  <a:schemeClr val="tx1"/>
                </a:solidFill>
                <a:hlinkClick r:id="rId2"/>
              </a:rPr>
              <a:t>m.a.robbins@leeds.ac.uk</a:t>
            </a:r>
            <a:r>
              <a:rPr lang="en-GB" sz="2400" dirty="0" smtClean="0">
                <a:solidFill>
                  <a:schemeClr val="tx1"/>
                </a:solidFill>
              </a:rPr>
              <a:t> </a:t>
            </a:r>
          </a:p>
          <a:p>
            <a:endParaRPr lang="en-GB" sz="2400" dirty="0" smtClean="0">
              <a:solidFill>
                <a:schemeClr val="tx1"/>
              </a:solidFill>
            </a:endParaRPr>
          </a:p>
          <a:p>
            <a:r>
              <a:rPr lang="en-GB" sz="1800" dirty="0" smtClean="0">
                <a:solidFill>
                  <a:schemeClr val="tx1"/>
                </a:solidFill>
              </a:rPr>
              <a:t>Adapted from Tony Chambers:</a:t>
            </a:r>
          </a:p>
          <a:p>
            <a:r>
              <a:rPr lang="en-GB" sz="1800" dirty="0" smtClean="0">
                <a:solidFill>
                  <a:schemeClr val="tx1"/>
                </a:solidFill>
              </a:rPr>
              <a:t>University of Hull</a:t>
            </a:r>
          </a:p>
        </p:txBody>
      </p:sp>
    </p:spTree>
    <p:extLst>
      <p:ext uri="{BB962C8B-B14F-4D97-AF65-F5344CB8AC3E}">
        <p14:creationId xmlns:p14="http://schemas.microsoft.com/office/powerpoint/2010/main" val="27235456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980728"/>
          </a:xfrm>
        </p:spPr>
        <p:txBody>
          <a:bodyPr/>
          <a:lstStyle/>
          <a:p>
            <a:r>
              <a:rPr lang="en-GB" dirty="0" err="1" smtClean="0"/>
              <a:t>ePAD</a:t>
            </a:r>
            <a:endParaRPr lang="en-GB" dirty="0"/>
          </a:p>
        </p:txBody>
      </p:sp>
      <p:sp>
        <p:nvSpPr>
          <p:cNvPr id="3" name="Content Placeholder 2"/>
          <p:cNvSpPr>
            <a:spLocks noGrp="1"/>
          </p:cNvSpPr>
          <p:nvPr>
            <p:ph idx="1"/>
          </p:nvPr>
        </p:nvSpPr>
        <p:spPr>
          <a:xfrm>
            <a:off x="457200" y="980728"/>
            <a:ext cx="8507288" cy="6048672"/>
          </a:xfrm>
        </p:spPr>
        <p:txBody>
          <a:bodyPr>
            <a:normAutofit fontScale="92500" lnSpcReduction="10000"/>
          </a:bodyPr>
          <a:lstStyle/>
          <a:p>
            <a:r>
              <a:rPr lang="en-GB" dirty="0" smtClean="0"/>
              <a:t>Remember this is a record of your progression and achievement and must be treated just as importantly as any other record – </a:t>
            </a:r>
            <a:r>
              <a:rPr lang="en-GB" dirty="0" err="1" smtClean="0"/>
              <a:t>e.g</a:t>
            </a:r>
            <a:r>
              <a:rPr lang="en-GB" dirty="0" smtClean="0"/>
              <a:t> patient care plan or medication chart</a:t>
            </a:r>
          </a:p>
          <a:p>
            <a:r>
              <a:rPr lang="en-GB" dirty="0" smtClean="0"/>
              <a:t>It is one way to demonstrate you are proficient at record keeping. </a:t>
            </a:r>
          </a:p>
          <a:p>
            <a:r>
              <a:rPr lang="en-GB" dirty="0" smtClean="0"/>
              <a:t>It is your responsibility to ensure these are completed fully and contemporaneously (in a timely manner). </a:t>
            </a:r>
          </a:p>
          <a:p>
            <a:r>
              <a:rPr lang="en-GB" dirty="0" smtClean="0"/>
              <a:t>External examiners and NMC monitors can request to see your practice records</a:t>
            </a:r>
          </a:p>
          <a:p>
            <a:r>
              <a:rPr lang="en-GB" dirty="0" smtClean="0"/>
              <a:t>Failure to complete all of the </a:t>
            </a:r>
            <a:r>
              <a:rPr lang="en-GB" dirty="0" err="1" smtClean="0"/>
              <a:t>ePAD</a:t>
            </a:r>
            <a:r>
              <a:rPr lang="en-GB" dirty="0" smtClean="0"/>
              <a:t>  for each placement by the submission date, will result in a fail for documentation  and your module mark will be capped at 40</a:t>
            </a:r>
          </a:p>
          <a:p>
            <a:r>
              <a:rPr lang="en-GB" dirty="0" smtClean="0"/>
              <a:t>Look out for the </a:t>
            </a:r>
            <a:r>
              <a:rPr lang="en-GB" dirty="0" smtClean="0">
                <a:solidFill>
                  <a:srgbClr val="FF0000"/>
                </a:solidFill>
              </a:rPr>
              <a:t>drop in sessions </a:t>
            </a:r>
            <a:r>
              <a:rPr lang="en-GB" dirty="0" smtClean="0"/>
              <a:t>– anyone can attend, student or mentor to ask questions, or to go through an aspect of the </a:t>
            </a:r>
            <a:r>
              <a:rPr lang="en-GB" dirty="0" err="1" smtClean="0"/>
              <a:t>ePAD</a:t>
            </a:r>
            <a:r>
              <a:rPr lang="en-GB" dirty="0" smtClean="0"/>
              <a:t> – you only attend for the period you need to answer your question </a:t>
            </a:r>
            <a:r>
              <a:rPr lang="en-GB" dirty="0" err="1" smtClean="0"/>
              <a:t>i.e</a:t>
            </a:r>
            <a:r>
              <a:rPr lang="en-GB" dirty="0" smtClean="0"/>
              <a:t> you don’t have to stay for the full hour</a:t>
            </a:r>
          </a:p>
          <a:p>
            <a:r>
              <a:rPr lang="en-GB" dirty="0" smtClean="0"/>
              <a:t>You must ensure that you plan any NMC mentor annual leave within your timeframe for completing your work – this is not an emergency or reason for extension </a:t>
            </a:r>
          </a:p>
          <a:p>
            <a:r>
              <a:rPr lang="en-GB" b="1" dirty="0" smtClean="0"/>
              <a:t>Save,  save and save as  you go through  and before you leave a page</a:t>
            </a:r>
            <a:endParaRPr lang="en-GB" b="1" dirty="0"/>
          </a:p>
        </p:txBody>
      </p:sp>
    </p:spTree>
    <p:extLst>
      <p:ext uri="{BB962C8B-B14F-4D97-AF65-F5344CB8AC3E}">
        <p14:creationId xmlns:p14="http://schemas.microsoft.com/office/powerpoint/2010/main" val="20692826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How to add files to </a:t>
            </a:r>
            <a:r>
              <a:rPr lang="en-GB" dirty="0"/>
              <a:t>M</a:t>
            </a:r>
            <a:r>
              <a:rPr lang="en-GB" dirty="0" smtClean="0"/>
              <a:t>y </a:t>
            </a:r>
            <a:r>
              <a:rPr lang="en-GB" cap="none" dirty="0" err="1" smtClean="0"/>
              <a:t>e</a:t>
            </a:r>
            <a:r>
              <a:rPr lang="en-GB" dirty="0" err="1" smtClean="0"/>
              <a:t>PAD</a:t>
            </a:r>
            <a:endParaRPr lang="en-GB" dirty="0"/>
          </a:p>
        </p:txBody>
      </p:sp>
      <p:sp>
        <p:nvSpPr>
          <p:cNvPr id="5" name="Text Placeholder 4"/>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641381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7620000" cy="706090"/>
          </a:xfrm>
        </p:spPr>
        <p:txBody>
          <a:bodyPr/>
          <a:lstStyle/>
          <a:p>
            <a:r>
              <a:rPr lang="en-GB" dirty="0" smtClean="0"/>
              <a:t>Adding files to my </a:t>
            </a:r>
            <a:r>
              <a:rPr lang="en-GB" dirty="0" err="1" smtClean="0"/>
              <a:t>ePAD</a:t>
            </a:r>
            <a:endParaRPr lang="en-GB" dirty="0"/>
          </a:p>
        </p:txBody>
      </p:sp>
      <p:sp>
        <p:nvSpPr>
          <p:cNvPr id="3" name="Content Placeholder 2"/>
          <p:cNvSpPr>
            <a:spLocks noGrp="1"/>
          </p:cNvSpPr>
          <p:nvPr>
            <p:ph idx="1"/>
          </p:nvPr>
        </p:nvSpPr>
        <p:spPr>
          <a:xfrm>
            <a:off x="457200" y="980728"/>
            <a:ext cx="7620000" cy="5420072"/>
          </a:xfrm>
        </p:spPr>
        <p:txBody>
          <a:bodyPr>
            <a:normAutofit fontScale="92500" lnSpcReduction="20000"/>
          </a:bodyPr>
          <a:lstStyle/>
          <a:p>
            <a:r>
              <a:rPr lang="en-GB" dirty="0" smtClean="0"/>
              <a:t>You can add files to your </a:t>
            </a:r>
            <a:r>
              <a:rPr lang="en-GB" dirty="0" err="1" smtClean="0"/>
              <a:t>ePAD</a:t>
            </a:r>
            <a:r>
              <a:rPr lang="en-GB" dirty="0" smtClean="0"/>
              <a:t> a number of ways, here are some examples;</a:t>
            </a:r>
          </a:p>
          <a:p>
            <a:pPr marL="114300" indent="0">
              <a:buNone/>
            </a:pPr>
            <a:endParaRPr lang="en-GB" dirty="0" smtClean="0"/>
          </a:p>
          <a:p>
            <a:r>
              <a:rPr lang="en-GB" dirty="0" smtClean="0"/>
              <a:t>Creating an asset using the  Yorkshire and the Humber Pebble Pocket forms in Pebble Pocket </a:t>
            </a:r>
          </a:p>
          <a:p>
            <a:pPr lvl="1"/>
            <a:r>
              <a:rPr lang="en-GB" i="1" dirty="0" smtClean="0"/>
              <a:t>once completed and saved to your device, these are downloaded directly into your asset store to then link to a rosette</a:t>
            </a:r>
          </a:p>
          <a:p>
            <a:pPr marL="114300" indent="0">
              <a:buNone/>
            </a:pPr>
            <a:endParaRPr lang="en-GB" dirty="0" smtClean="0"/>
          </a:p>
          <a:p>
            <a:r>
              <a:rPr lang="en-GB" dirty="0" smtClean="0"/>
              <a:t>Completing a paper form (</a:t>
            </a:r>
            <a:r>
              <a:rPr lang="en-GB" dirty="0" err="1" smtClean="0"/>
              <a:t>e.g</a:t>
            </a:r>
            <a:r>
              <a:rPr lang="en-GB" dirty="0" smtClean="0"/>
              <a:t> Record of experience/Spoke placement form or a written reflection) </a:t>
            </a:r>
          </a:p>
          <a:p>
            <a:pPr lvl="1"/>
            <a:r>
              <a:rPr lang="en-GB" i="1" dirty="0" smtClean="0"/>
              <a:t>These need to be saved to your ‘M Drive’  then uploaded to </a:t>
            </a:r>
            <a:r>
              <a:rPr lang="en-GB" i="1" dirty="0"/>
              <a:t>your asset store to then link to a </a:t>
            </a:r>
            <a:r>
              <a:rPr lang="en-GB" i="1" dirty="0" smtClean="0"/>
              <a:t>rosette</a:t>
            </a:r>
          </a:p>
          <a:p>
            <a:endParaRPr lang="en-GB" dirty="0"/>
          </a:p>
          <a:p>
            <a:r>
              <a:rPr lang="en-GB" dirty="0" smtClean="0"/>
              <a:t>Saving a certificate e.g. from an electronic learning package or scanning in a paper certificate</a:t>
            </a:r>
          </a:p>
          <a:p>
            <a:pPr lvl="1"/>
            <a:r>
              <a:rPr lang="en-GB" i="1" dirty="0"/>
              <a:t>These need to be saved to your ‘M Drive’ then uploaded to</a:t>
            </a:r>
            <a:r>
              <a:rPr lang="en-GB" i="1" dirty="0" smtClean="0"/>
              <a:t> </a:t>
            </a:r>
            <a:r>
              <a:rPr lang="en-GB" i="1" dirty="0"/>
              <a:t>your asset store to then link to a </a:t>
            </a:r>
            <a:r>
              <a:rPr lang="en-GB" i="1" dirty="0" smtClean="0"/>
              <a:t>rosette</a:t>
            </a:r>
            <a:endParaRPr lang="en-GB" dirty="0" smtClean="0"/>
          </a:p>
          <a:p>
            <a:endParaRPr lang="en-GB" dirty="0" smtClean="0"/>
          </a:p>
          <a:p>
            <a:r>
              <a:rPr lang="en-GB" dirty="0" smtClean="0"/>
              <a:t>You can add different types of files such as an image, or written work</a:t>
            </a:r>
            <a:endParaRPr lang="en-GB" dirty="0"/>
          </a:p>
          <a:p>
            <a:endParaRPr lang="en-GB" dirty="0" smtClean="0"/>
          </a:p>
          <a:p>
            <a:pPr marL="571500" indent="-457200">
              <a:buFont typeface="+mj-lt"/>
              <a:buAutoNum type="arabicPeriod"/>
            </a:pPr>
            <a:endParaRPr lang="en-GB" dirty="0"/>
          </a:p>
        </p:txBody>
      </p:sp>
    </p:spTree>
    <p:extLst>
      <p:ext uri="{BB962C8B-B14F-4D97-AF65-F5344CB8AC3E}">
        <p14:creationId xmlns:p14="http://schemas.microsoft.com/office/powerpoint/2010/main" val="2154361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rmAutofit fontScale="90000"/>
          </a:bodyPr>
          <a:lstStyle/>
          <a:p>
            <a:r>
              <a:rPr lang="en-GB" dirty="0" smtClean="0"/>
              <a:t>Formats </a:t>
            </a:r>
            <a:r>
              <a:rPr lang="en-GB" dirty="0" err="1" smtClean="0"/>
              <a:t>ePAD</a:t>
            </a:r>
            <a:r>
              <a:rPr lang="en-GB" dirty="0" smtClean="0"/>
              <a:t> will accept and allow others to access</a:t>
            </a:r>
            <a:endParaRPr lang="en-GB" dirty="0"/>
          </a:p>
        </p:txBody>
      </p:sp>
      <p:sp>
        <p:nvSpPr>
          <p:cNvPr id="3" name="Content Placeholder 2"/>
          <p:cNvSpPr>
            <a:spLocks noGrp="1"/>
          </p:cNvSpPr>
          <p:nvPr>
            <p:ph idx="1"/>
          </p:nvPr>
        </p:nvSpPr>
        <p:spPr>
          <a:xfrm>
            <a:off x="27531" y="1412776"/>
            <a:ext cx="8229600" cy="5445224"/>
          </a:xfrm>
        </p:spPr>
        <p:txBody>
          <a:bodyPr>
            <a:normAutofit fontScale="92500"/>
          </a:bodyPr>
          <a:lstStyle/>
          <a:p>
            <a:r>
              <a:rPr lang="en-GB" dirty="0" smtClean="0"/>
              <a:t>Whilst you can upload a variety of file types, not all of these are supported by </a:t>
            </a:r>
            <a:r>
              <a:rPr lang="en-GB" dirty="0" err="1" smtClean="0"/>
              <a:t>PebblePAD</a:t>
            </a:r>
            <a:r>
              <a:rPr lang="en-GB" dirty="0" smtClean="0"/>
              <a:t> and so your intended users will not be able to open</a:t>
            </a:r>
          </a:p>
          <a:p>
            <a:r>
              <a:rPr lang="en-GB" dirty="0" smtClean="0"/>
              <a:t>Please use the following formats;</a:t>
            </a:r>
          </a:p>
          <a:p>
            <a:pPr lvl="1">
              <a:buFont typeface="Courier New" panose="02070309020205020404" pitchFamily="49" charset="0"/>
              <a:buChar char="o"/>
            </a:pPr>
            <a:r>
              <a:rPr lang="en-GB" i="1" dirty="0" smtClean="0"/>
              <a:t>Word document that is in word,  on a computer drive (use the university  M drive and not </a:t>
            </a:r>
            <a:r>
              <a:rPr lang="en-GB" i="1" dirty="0" err="1" smtClean="0"/>
              <a:t>onedrive</a:t>
            </a:r>
            <a:r>
              <a:rPr lang="en-GB" i="1" dirty="0" smtClean="0"/>
              <a:t> or cloud based or document sharing services)</a:t>
            </a:r>
          </a:p>
          <a:p>
            <a:pPr lvl="1">
              <a:buFont typeface="Courier New" panose="02070309020205020404" pitchFamily="49" charset="0"/>
              <a:buChar char="o"/>
            </a:pPr>
            <a:r>
              <a:rPr lang="en-GB" i="1" dirty="0"/>
              <a:t>“</a:t>
            </a:r>
            <a:r>
              <a:rPr lang="en-GB" b="1" i="1" dirty="0"/>
              <a:t>iOS Apple Device users (</a:t>
            </a:r>
            <a:r>
              <a:rPr lang="en-GB" b="1" i="1" dirty="0" err="1"/>
              <a:t>eg</a:t>
            </a:r>
            <a:r>
              <a:rPr lang="en-GB" b="1" i="1" dirty="0"/>
              <a:t> iPhone, Mac) please note that</a:t>
            </a:r>
            <a:r>
              <a:rPr lang="en-GB" i="1" dirty="0"/>
              <a:t> HEIC image files and </a:t>
            </a:r>
            <a:r>
              <a:rPr lang="en-GB" i="1" dirty="0" err="1"/>
              <a:t>webarchive</a:t>
            </a:r>
            <a:r>
              <a:rPr lang="en-GB" i="1" dirty="0"/>
              <a:t> files are NOT compatible with </a:t>
            </a:r>
            <a:r>
              <a:rPr lang="en-GB" i="1" dirty="0" err="1"/>
              <a:t>PebblePad</a:t>
            </a:r>
            <a:r>
              <a:rPr lang="en-GB" i="1" dirty="0"/>
              <a:t>. We are unable to open and view these file types if uploaded to your </a:t>
            </a:r>
            <a:r>
              <a:rPr lang="en-GB" i="1" dirty="0" err="1"/>
              <a:t>ePAD</a:t>
            </a:r>
            <a:r>
              <a:rPr lang="en-GB" i="1" dirty="0"/>
              <a:t>.  Please convert image files to a .JPEG and .</a:t>
            </a:r>
            <a:r>
              <a:rPr lang="en-GB" i="1" dirty="0" err="1"/>
              <a:t>webarchive</a:t>
            </a:r>
            <a:r>
              <a:rPr lang="en-GB" i="1" dirty="0"/>
              <a:t> files to a PDF before uploading to </a:t>
            </a:r>
            <a:r>
              <a:rPr lang="en-GB" i="1" dirty="0" err="1"/>
              <a:t>PebblePad</a:t>
            </a:r>
            <a:r>
              <a:rPr lang="en-GB" i="1" dirty="0"/>
              <a:t>.</a:t>
            </a:r>
            <a:endParaRPr lang="en-GB" dirty="0"/>
          </a:p>
          <a:p>
            <a:pPr lvl="1">
              <a:buFont typeface="Courier New" panose="02070309020205020404" pitchFamily="49" charset="0"/>
              <a:buChar char="o"/>
            </a:pPr>
            <a:r>
              <a:rPr lang="en-GB" i="1" dirty="0"/>
              <a:t>Further details on how to change your iOS settings or how to convert HEIC files are available on the Apple Support webpages here: </a:t>
            </a:r>
            <a:r>
              <a:rPr lang="en-GB" i="1" u="sng" dirty="0">
                <a:hlinkClick r:id="rId2"/>
              </a:rPr>
              <a:t>https://support.apple.com/en-us/HT207022</a:t>
            </a:r>
            <a:r>
              <a:rPr lang="en-GB" i="1" dirty="0"/>
              <a:t> </a:t>
            </a:r>
            <a:r>
              <a:rPr lang="en-GB" i="1" dirty="0" smtClean="0"/>
              <a:t>”</a:t>
            </a:r>
          </a:p>
          <a:p>
            <a:pPr lvl="1">
              <a:buFont typeface="Courier New" panose="02070309020205020404" pitchFamily="49" charset="0"/>
              <a:buChar char="o"/>
            </a:pPr>
            <a:r>
              <a:rPr lang="en-GB" i="1" dirty="0" smtClean="0"/>
              <a:t>There is additional information on </a:t>
            </a:r>
            <a:r>
              <a:rPr lang="en-GB" i="1" dirty="0" err="1" smtClean="0"/>
              <a:t>PebblePad</a:t>
            </a:r>
            <a:r>
              <a:rPr lang="en-GB" i="1" dirty="0" smtClean="0"/>
              <a:t> supported files at </a:t>
            </a:r>
            <a:r>
              <a:rPr lang="en-GB" dirty="0" smtClean="0"/>
              <a:t> </a:t>
            </a:r>
            <a:r>
              <a:rPr lang="en-GB" u="sng" dirty="0">
                <a:hlinkClick r:id="rId3"/>
              </a:rPr>
              <a:t>http://practiceplacements.leeds.ac.uk/wp-content/uploads/sites/27/2019/12/PebblePad_Supported_file_types.pdf</a:t>
            </a:r>
            <a:endParaRPr lang="en-GB" dirty="0"/>
          </a:p>
          <a:p>
            <a:pPr lvl="1">
              <a:buFont typeface="Courier New" panose="02070309020205020404" pitchFamily="49" charset="0"/>
              <a:buChar char="o"/>
            </a:pPr>
            <a:endParaRPr lang="en-GB" dirty="0" smtClean="0"/>
          </a:p>
          <a:p>
            <a:endParaRPr lang="en-GB" dirty="0"/>
          </a:p>
        </p:txBody>
      </p:sp>
    </p:spTree>
    <p:extLst>
      <p:ext uri="{BB962C8B-B14F-4D97-AF65-F5344CB8AC3E}">
        <p14:creationId xmlns:p14="http://schemas.microsoft.com/office/powerpoint/2010/main" val="11141751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739"/>
            <a:ext cx="7620000" cy="806973"/>
          </a:xfrm>
        </p:spPr>
        <p:txBody>
          <a:bodyPr/>
          <a:lstStyle/>
          <a:p>
            <a:r>
              <a:rPr lang="en-GB" dirty="0" smtClean="0"/>
              <a:t>Where is my M drive?</a:t>
            </a:r>
            <a:endParaRPr lang="en-GB" dirty="0"/>
          </a:p>
        </p:txBody>
      </p:sp>
      <p:sp>
        <p:nvSpPr>
          <p:cNvPr id="3" name="Content Placeholder 2"/>
          <p:cNvSpPr>
            <a:spLocks noGrp="1"/>
          </p:cNvSpPr>
          <p:nvPr>
            <p:ph idx="1"/>
          </p:nvPr>
        </p:nvSpPr>
        <p:spPr>
          <a:xfrm>
            <a:off x="107504" y="836712"/>
            <a:ext cx="8712968" cy="6192688"/>
          </a:xfrm>
        </p:spPr>
        <p:txBody>
          <a:bodyPr>
            <a:normAutofit fontScale="77500" lnSpcReduction="20000"/>
          </a:bodyPr>
          <a:lstStyle/>
          <a:p>
            <a:r>
              <a:rPr lang="en-GB" dirty="0" smtClean="0"/>
              <a:t>M drive is the university space saved for you. It is backed up everyday so you </a:t>
            </a:r>
          </a:p>
          <a:p>
            <a:pPr marL="114300" indent="0">
              <a:buNone/>
            </a:pPr>
            <a:r>
              <a:rPr lang="en-GB" dirty="0" smtClean="0"/>
              <a:t>do not have to worr</a:t>
            </a:r>
            <a:r>
              <a:rPr lang="en-GB" dirty="0"/>
              <a:t>y</a:t>
            </a:r>
            <a:r>
              <a:rPr lang="en-GB" dirty="0" smtClean="0"/>
              <a:t> about losing information, essays etc. </a:t>
            </a:r>
          </a:p>
          <a:p>
            <a:r>
              <a:rPr lang="en-GB" dirty="0" smtClean="0"/>
              <a:t>You can save  to your M drive by sending your work as an attachment to your </a:t>
            </a:r>
          </a:p>
          <a:p>
            <a:pPr marL="114300" indent="0">
              <a:buNone/>
            </a:pPr>
            <a:r>
              <a:rPr lang="en-GB" dirty="0" smtClean="0"/>
              <a:t>University email, then save to M drive   from a campus computer or use Desktop Anywhere</a:t>
            </a:r>
          </a:p>
          <a:p>
            <a:pPr marL="114300" indent="0">
              <a:buNone/>
            </a:pPr>
            <a:endParaRPr lang="en-GB" dirty="0"/>
          </a:p>
          <a:p>
            <a:pPr marL="114300" indent="0">
              <a:buNone/>
            </a:pPr>
            <a:endParaRPr lang="en-GB" dirty="0" smtClean="0"/>
          </a:p>
          <a:p>
            <a:endParaRPr lang="en-GB" dirty="0"/>
          </a:p>
          <a:p>
            <a:endParaRPr lang="en-GB" dirty="0" smtClean="0"/>
          </a:p>
          <a:p>
            <a:endParaRPr lang="en-GB" dirty="0"/>
          </a:p>
          <a:p>
            <a:endParaRPr lang="en-GB" dirty="0" smtClean="0"/>
          </a:p>
          <a:p>
            <a:endParaRPr lang="en-GB" dirty="0" smtClean="0"/>
          </a:p>
          <a:p>
            <a:endParaRPr lang="en-GB" dirty="0"/>
          </a:p>
          <a:p>
            <a:endParaRPr lang="en-GB" dirty="0" smtClean="0"/>
          </a:p>
          <a:p>
            <a:endParaRPr lang="en-GB" dirty="0"/>
          </a:p>
          <a:p>
            <a:pPr marL="114300" indent="0">
              <a:buNone/>
            </a:pPr>
            <a:endParaRPr lang="en-GB" dirty="0"/>
          </a:p>
          <a:p>
            <a:pPr marL="114300" indent="0">
              <a:buNone/>
            </a:pPr>
            <a:r>
              <a:rPr lang="en-GB" dirty="0" smtClean="0"/>
              <a:t>                                                                                  </a:t>
            </a:r>
          </a:p>
          <a:p>
            <a:pPr marL="114300" indent="0">
              <a:buNone/>
            </a:pPr>
            <a:endParaRPr lang="en-GB" dirty="0"/>
          </a:p>
          <a:p>
            <a:pPr marL="114300" indent="0">
              <a:buNone/>
            </a:pPr>
            <a:r>
              <a:rPr lang="en-GB" dirty="0"/>
              <a:t> </a:t>
            </a:r>
            <a:r>
              <a:rPr lang="en-GB" dirty="0" smtClean="0"/>
              <a:t>                                                                                                  using the file manager you can save </a:t>
            </a:r>
          </a:p>
          <a:p>
            <a:pPr marL="114300" indent="0">
              <a:buNone/>
            </a:pPr>
            <a:r>
              <a:rPr lang="en-GB" dirty="0" smtClean="0"/>
              <a:t>                                                                                                    to a particular area on m drive</a:t>
            </a:r>
          </a:p>
          <a:p>
            <a:pPr marL="114300" indent="0">
              <a:buNone/>
            </a:pPr>
            <a:endParaRPr lang="en-GB" dirty="0" smtClean="0"/>
          </a:p>
          <a:p>
            <a:r>
              <a:rPr lang="en-GB" dirty="0" smtClean="0"/>
              <a:t>You can also use the </a:t>
            </a:r>
            <a:r>
              <a:rPr lang="en-GB" dirty="0"/>
              <a:t>Desktop Anywhere </a:t>
            </a:r>
            <a:r>
              <a:rPr lang="en-GB" dirty="0" smtClean="0"/>
              <a:t>which provides </a:t>
            </a:r>
            <a:r>
              <a:rPr lang="en-GB" dirty="0"/>
              <a:t>access to University IT services in a familiar cluster-style desktop from anywhere with a stable Internet connection. </a:t>
            </a:r>
            <a:r>
              <a:rPr lang="en-GB" dirty="0">
                <a:hlinkClick r:id="rId2"/>
              </a:rPr>
              <a:t>https://</a:t>
            </a:r>
            <a:r>
              <a:rPr lang="en-GB" dirty="0" smtClean="0">
                <a:hlinkClick r:id="rId2"/>
              </a:rPr>
              <a:t>leeds.service-now.com/it?id=kb_article&amp;number=KB0011015</a:t>
            </a:r>
            <a:r>
              <a:rPr lang="en-GB" dirty="0" smtClean="0"/>
              <a:t> </a:t>
            </a:r>
          </a:p>
          <a:p>
            <a:endParaRPr lang="en-GB" dirty="0"/>
          </a:p>
          <a:p>
            <a:endParaRPr lang="en-GB" dirty="0" smtClean="0"/>
          </a:p>
          <a:p>
            <a:endParaRPr lang="en-GB" dirty="0"/>
          </a:p>
          <a:p>
            <a:endParaRPr lang="en-GB" dirty="0" smtClean="0"/>
          </a:p>
          <a:p>
            <a:endParaRPr lang="en-GB" dirty="0"/>
          </a:p>
        </p:txBody>
      </p:sp>
      <p:pic>
        <p:nvPicPr>
          <p:cNvPr id="4" name="Picture 3"/>
          <p:cNvPicPr/>
          <p:nvPr/>
        </p:nvPicPr>
        <p:blipFill rotWithShape="1">
          <a:blip r:embed="rId3"/>
          <a:srcRect t="4491" r="22756"/>
          <a:stretch/>
        </p:blipFill>
        <p:spPr bwMode="auto">
          <a:xfrm>
            <a:off x="566892" y="1916832"/>
            <a:ext cx="4427220" cy="3079115"/>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a:srcRect r="37780" b="40673"/>
          <a:stretch/>
        </p:blipFill>
        <p:spPr bwMode="auto">
          <a:xfrm>
            <a:off x="5309484" y="2985102"/>
            <a:ext cx="3566160" cy="1912620"/>
          </a:xfrm>
          <a:prstGeom prst="rect">
            <a:avLst/>
          </a:prstGeom>
          <a:ln>
            <a:noFill/>
          </a:ln>
          <a:extLst>
            <a:ext uri="{53640926-AAD7-44D8-BBD7-CCE9431645EC}">
              <a14:shadowObscured xmlns:a14="http://schemas.microsoft.com/office/drawing/2010/main"/>
            </a:ext>
          </a:extLst>
        </p:spPr>
      </p:pic>
      <p:cxnSp>
        <p:nvCxnSpPr>
          <p:cNvPr id="8" name="Straight Arrow Connector 7"/>
          <p:cNvCxnSpPr/>
          <p:nvPr/>
        </p:nvCxnSpPr>
        <p:spPr>
          <a:xfrm flipH="1">
            <a:off x="1403648" y="1844824"/>
            <a:ext cx="1656184" cy="16561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7020272" y="4365104"/>
            <a:ext cx="0" cy="63084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5182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Where is my M drive?</a:t>
            </a:r>
            <a:endParaRPr lang="en-GB" dirty="0"/>
          </a:p>
        </p:txBody>
      </p:sp>
      <p:sp>
        <p:nvSpPr>
          <p:cNvPr id="5" name="Content Placeholder 4"/>
          <p:cNvSpPr>
            <a:spLocks noGrp="1"/>
          </p:cNvSpPr>
          <p:nvPr>
            <p:ph idx="1"/>
          </p:nvPr>
        </p:nvSpPr>
        <p:spPr/>
        <p:txBody>
          <a:bodyPr/>
          <a:lstStyle/>
          <a:p>
            <a:r>
              <a:rPr lang="en-GB" dirty="0" smtClean="0"/>
              <a:t>Another way to access your </a:t>
            </a:r>
          </a:p>
          <a:p>
            <a:pPr marL="114300" indent="0">
              <a:buNone/>
            </a:pPr>
            <a:r>
              <a:rPr lang="en-GB" dirty="0" smtClean="0"/>
              <a:t>M drive</a:t>
            </a:r>
          </a:p>
          <a:p>
            <a:r>
              <a:rPr lang="en-GB" dirty="0" smtClean="0"/>
              <a:t>Click on the start button </a:t>
            </a:r>
          </a:p>
          <a:p>
            <a:endParaRPr lang="en-GB" dirty="0"/>
          </a:p>
          <a:p>
            <a:endParaRPr lang="en-GB" dirty="0" smtClean="0"/>
          </a:p>
          <a:p>
            <a:endParaRPr lang="en-GB" dirty="0"/>
          </a:p>
          <a:p>
            <a:pPr marL="114300" indent="0">
              <a:buNone/>
            </a:pPr>
            <a:endParaRPr lang="en-GB" dirty="0" smtClean="0"/>
          </a:p>
          <a:p>
            <a:pPr marL="114300" indent="0">
              <a:buNone/>
            </a:pPr>
            <a:endParaRPr lang="en-GB" dirty="0" smtClean="0"/>
          </a:p>
          <a:p>
            <a:r>
              <a:rPr lang="en-GB" dirty="0" smtClean="0"/>
              <a:t>Pop up menu choose the windows explorer</a:t>
            </a:r>
            <a:endParaRPr lang="en-GB" dirty="0"/>
          </a:p>
        </p:txBody>
      </p:sp>
      <p:pic>
        <p:nvPicPr>
          <p:cNvPr id="6" name="Picture 5"/>
          <p:cNvPicPr/>
          <p:nvPr/>
        </p:nvPicPr>
        <p:blipFill rotWithShape="1">
          <a:blip r:embed="rId2"/>
          <a:srcRect l="950" t="9623" r="46820" b="6012"/>
          <a:stretch/>
        </p:blipFill>
        <p:spPr bwMode="auto">
          <a:xfrm>
            <a:off x="5508104" y="846138"/>
            <a:ext cx="2991485" cy="3624580"/>
          </a:xfrm>
          <a:prstGeom prst="rect">
            <a:avLst/>
          </a:prstGeom>
          <a:ln>
            <a:noFill/>
          </a:ln>
          <a:extLst>
            <a:ext uri="{53640926-AAD7-44D8-BBD7-CCE9431645EC}">
              <a14:shadowObscured xmlns:a14="http://schemas.microsoft.com/office/drawing/2010/main"/>
            </a:ext>
          </a:extLst>
        </p:spPr>
      </p:pic>
      <p:cxnSp>
        <p:nvCxnSpPr>
          <p:cNvPr id="8" name="Straight Arrow Connector 7"/>
          <p:cNvCxnSpPr/>
          <p:nvPr/>
        </p:nvCxnSpPr>
        <p:spPr>
          <a:xfrm>
            <a:off x="3923928" y="2564904"/>
            <a:ext cx="1512168" cy="16561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508104" y="2924945"/>
            <a:ext cx="360040" cy="21172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62585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20000" cy="577072"/>
          </a:xfrm>
        </p:spPr>
        <p:txBody>
          <a:bodyPr/>
          <a:lstStyle/>
          <a:p>
            <a:r>
              <a:rPr lang="en-GB" dirty="0" smtClean="0"/>
              <a:t>Where is my M drive?</a:t>
            </a:r>
            <a:endParaRPr lang="en-GB" dirty="0"/>
          </a:p>
        </p:txBody>
      </p:sp>
      <p:sp>
        <p:nvSpPr>
          <p:cNvPr id="3" name="Content Placeholder 2"/>
          <p:cNvSpPr>
            <a:spLocks noGrp="1"/>
          </p:cNvSpPr>
          <p:nvPr>
            <p:ph idx="1"/>
          </p:nvPr>
        </p:nvSpPr>
        <p:spPr>
          <a:xfrm>
            <a:off x="457200" y="764704"/>
            <a:ext cx="7620000" cy="6093296"/>
          </a:xfrm>
        </p:spPr>
        <p:txBody>
          <a:bodyPr/>
          <a:lstStyle/>
          <a:p>
            <a:r>
              <a:rPr lang="en-GB" dirty="0" smtClean="0"/>
              <a:t>This is your M drive – you can tell </a:t>
            </a:r>
          </a:p>
          <a:p>
            <a:pPr marL="114300" indent="0">
              <a:buNone/>
            </a:pPr>
            <a:r>
              <a:rPr lang="en-GB" dirty="0" smtClean="0"/>
              <a:t>by the location strip</a:t>
            </a:r>
          </a:p>
          <a:p>
            <a:endParaRPr lang="en-GB" dirty="0"/>
          </a:p>
          <a:p>
            <a:endParaRPr lang="en-GB" dirty="0" smtClean="0"/>
          </a:p>
          <a:p>
            <a:endParaRPr lang="en-GB" dirty="0"/>
          </a:p>
          <a:p>
            <a:endParaRPr lang="en-GB" dirty="0" smtClean="0"/>
          </a:p>
          <a:p>
            <a:pPr marL="114300" indent="0">
              <a:buNone/>
            </a:pPr>
            <a:endParaRPr lang="en-GB" dirty="0"/>
          </a:p>
          <a:p>
            <a:r>
              <a:rPr lang="en-GB" dirty="0" smtClean="0"/>
              <a:t>You will see some files already in existence – these are to do with university computer programmes – so do not adjust. </a:t>
            </a:r>
          </a:p>
          <a:p>
            <a:r>
              <a:rPr lang="en-GB" dirty="0" smtClean="0"/>
              <a:t>You can then add files yourself and save to those files </a:t>
            </a:r>
            <a:r>
              <a:rPr lang="en-GB" dirty="0" err="1" smtClean="0"/>
              <a:t>e.g</a:t>
            </a:r>
            <a:r>
              <a:rPr lang="en-GB" dirty="0" smtClean="0"/>
              <a:t> I have created a file for </a:t>
            </a:r>
            <a:r>
              <a:rPr lang="en-GB" dirty="0" err="1" smtClean="0"/>
              <a:t>ePAD</a:t>
            </a:r>
            <a:r>
              <a:rPr lang="en-GB" dirty="0" smtClean="0"/>
              <a:t> reports . When you click on it, you can see the reports saved to the file</a:t>
            </a:r>
          </a:p>
          <a:p>
            <a:r>
              <a:rPr lang="en-GB" dirty="0" smtClean="0"/>
              <a:t>The location strip tells you where</a:t>
            </a:r>
          </a:p>
          <a:p>
            <a:pPr marL="114300" indent="0">
              <a:buNone/>
            </a:pPr>
            <a:r>
              <a:rPr lang="en-GB" dirty="0" smtClean="0"/>
              <a:t>you are </a:t>
            </a:r>
            <a:endParaRPr lang="en-GB" dirty="0"/>
          </a:p>
        </p:txBody>
      </p:sp>
      <p:pic>
        <p:nvPicPr>
          <p:cNvPr id="4" name="Picture 3"/>
          <p:cNvPicPr/>
          <p:nvPr/>
        </p:nvPicPr>
        <p:blipFill rotWithShape="1">
          <a:blip r:embed="rId2"/>
          <a:srcRect l="13677" t="10133" r="22855" b="38467"/>
          <a:stretch/>
        </p:blipFill>
        <p:spPr bwMode="auto">
          <a:xfrm>
            <a:off x="4267200" y="1196752"/>
            <a:ext cx="3635375" cy="2328402"/>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a:srcRect l="17854" t="10131" r="20221" b="53155"/>
          <a:stretch/>
        </p:blipFill>
        <p:spPr bwMode="auto">
          <a:xfrm>
            <a:off x="5148064" y="5251721"/>
            <a:ext cx="3548380" cy="1577975"/>
          </a:xfrm>
          <a:prstGeom prst="rect">
            <a:avLst/>
          </a:prstGeom>
          <a:ln>
            <a:noFill/>
          </a:ln>
          <a:extLst>
            <a:ext uri="{53640926-AAD7-44D8-BBD7-CCE9431645EC}">
              <a14:shadowObscured xmlns:a14="http://schemas.microsoft.com/office/drawing/2010/main"/>
            </a:ext>
          </a:extLst>
        </p:spPr>
      </p:pic>
      <p:cxnSp>
        <p:nvCxnSpPr>
          <p:cNvPr id="7" name="Straight Arrow Connector 6"/>
          <p:cNvCxnSpPr/>
          <p:nvPr/>
        </p:nvCxnSpPr>
        <p:spPr>
          <a:xfrm>
            <a:off x="3419872" y="1340768"/>
            <a:ext cx="1440160" cy="1137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707904" y="3181074"/>
            <a:ext cx="1656184" cy="15440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907704" y="5517233"/>
            <a:ext cx="3744416" cy="4242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4358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706090"/>
          </a:xfrm>
        </p:spPr>
        <p:txBody>
          <a:bodyPr/>
          <a:lstStyle/>
          <a:p>
            <a:r>
              <a:rPr lang="en-GB" dirty="0" smtClean="0"/>
              <a:t>Let’s create a file</a:t>
            </a:r>
            <a:endParaRPr lang="en-GB" dirty="0"/>
          </a:p>
        </p:txBody>
      </p:sp>
      <p:sp>
        <p:nvSpPr>
          <p:cNvPr id="3" name="Content Placeholder 2"/>
          <p:cNvSpPr>
            <a:spLocks noGrp="1"/>
          </p:cNvSpPr>
          <p:nvPr>
            <p:ph idx="1"/>
          </p:nvPr>
        </p:nvSpPr>
        <p:spPr>
          <a:xfrm>
            <a:off x="457200" y="980728"/>
            <a:ext cx="7620000" cy="5420072"/>
          </a:xfrm>
        </p:spPr>
        <p:txBody>
          <a:bodyPr>
            <a:normAutofit fontScale="77500" lnSpcReduction="20000"/>
          </a:bodyPr>
          <a:lstStyle/>
          <a:p>
            <a:r>
              <a:rPr lang="en-GB" dirty="0"/>
              <a:t>You were  sent an email  from Zoe  Gilchrist with the subject</a:t>
            </a:r>
          </a:p>
          <a:p>
            <a:pPr marL="114300" indent="0">
              <a:buNone/>
            </a:pPr>
            <a:r>
              <a:rPr lang="en-GB" dirty="0"/>
              <a:t>‘201920 PROG BS Nursing (Adult) UG (Year 1): </a:t>
            </a:r>
            <a:r>
              <a:rPr lang="en-GB" dirty="0" err="1"/>
              <a:t>PebblePad</a:t>
            </a:r>
            <a:r>
              <a:rPr lang="en-GB" dirty="0"/>
              <a:t> (</a:t>
            </a:r>
            <a:r>
              <a:rPr lang="en-GB" dirty="0" err="1"/>
              <a:t>ePAD</a:t>
            </a:r>
            <a:r>
              <a:rPr lang="en-GB" dirty="0"/>
              <a:t> Tool) - please read this (Action </a:t>
            </a:r>
            <a:r>
              <a:rPr lang="en-GB" dirty="0" smtClean="0"/>
              <a:t>Required</a:t>
            </a:r>
          </a:p>
          <a:p>
            <a:pPr marL="114300" indent="0">
              <a:buNone/>
            </a:pPr>
            <a:endParaRPr lang="en-GB" dirty="0" smtClean="0"/>
          </a:p>
          <a:p>
            <a:pPr marL="114300" indent="0">
              <a:buNone/>
            </a:pPr>
            <a:r>
              <a:rPr lang="en-GB" dirty="0" smtClean="0"/>
              <a:t> </a:t>
            </a:r>
            <a:r>
              <a:rPr lang="en-GB" dirty="0" smtClean="0"/>
              <a:t>Locate </a:t>
            </a:r>
            <a:r>
              <a:rPr lang="en-GB" dirty="0" smtClean="0"/>
              <a:t>this </a:t>
            </a:r>
            <a:r>
              <a:rPr lang="en-GB" dirty="0" smtClean="0"/>
              <a:t>email</a:t>
            </a:r>
            <a:endParaRPr lang="en-GB" dirty="0"/>
          </a:p>
          <a:p>
            <a:r>
              <a:rPr lang="en-GB" dirty="0" smtClean="0"/>
              <a:t>Open the attached </a:t>
            </a:r>
            <a:r>
              <a:rPr lang="en-GB" dirty="0" err="1" smtClean="0"/>
              <a:t>powerpoint</a:t>
            </a:r>
            <a:r>
              <a:rPr lang="en-GB" dirty="0" smtClean="0"/>
              <a:t> (PP)  presentation </a:t>
            </a:r>
            <a:endParaRPr lang="en-GB" dirty="0" smtClean="0"/>
          </a:p>
          <a:p>
            <a:r>
              <a:rPr lang="en-GB" dirty="0" smtClean="0"/>
              <a:t>Save the </a:t>
            </a:r>
            <a:r>
              <a:rPr lang="en-GB" dirty="0" smtClean="0"/>
              <a:t>PP presentation </a:t>
            </a:r>
            <a:r>
              <a:rPr lang="en-GB" dirty="0" smtClean="0"/>
              <a:t> </a:t>
            </a:r>
            <a:r>
              <a:rPr lang="en-GB" dirty="0" smtClean="0"/>
              <a:t>to your M drive by </a:t>
            </a:r>
            <a:endParaRPr lang="en-GB" dirty="0" smtClean="0"/>
          </a:p>
          <a:p>
            <a:pPr marL="114300" indent="0">
              <a:buNone/>
            </a:pPr>
            <a:r>
              <a:rPr lang="en-GB" dirty="0" smtClean="0"/>
              <a:t>clicking </a:t>
            </a:r>
            <a:r>
              <a:rPr lang="en-GB" dirty="0" smtClean="0"/>
              <a:t>on the</a:t>
            </a:r>
          </a:p>
          <a:p>
            <a:pPr marL="114300" indent="0">
              <a:buNone/>
            </a:pPr>
            <a:r>
              <a:rPr lang="en-GB" dirty="0" smtClean="0"/>
              <a:t> File tab (top left) then in the drop down menu</a:t>
            </a:r>
          </a:p>
          <a:p>
            <a:pPr marL="114300" indent="0">
              <a:buNone/>
            </a:pPr>
            <a:r>
              <a:rPr lang="en-GB" dirty="0" smtClean="0"/>
              <a:t>select ‘</a:t>
            </a:r>
            <a:r>
              <a:rPr lang="en-GB" dirty="0" smtClean="0"/>
              <a:t>save’ or ‘save as’ Or right click and the </a:t>
            </a:r>
          </a:p>
          <a:p>
            <a:pPr marL="114300" indent="0">
              <a:buNone/>
            </a:pPr>
            <a:r>
              <a:rPr lang="en-GB" dirty="0" smtClean="0"/>
              <a:t>same menu will appear</a:t>
            </a:r>
            <a:endParaRPr lang="en-GB" dirty="0" smtClean="0"/>
          </a:p>
          <a:p>
            <a:r>
              <a:rPr lang="en-GB" dirty="0" smtClean="0"/>
              <a:t>You now need to make sure you are in M drive </a:t>
            </a:r>
          </a:p>
          <a:p>
            <a:pPr marL="114300" indent="0">
              <a:buNone/>
            </a:pPr>
            <a:r>
              <a:rPr lang="en-GB" dirty="0" smtClean="0"/>
              <a:t>(click on the computer to open your drives,</a:t>
            </a:r>
          </a:p>
          <a:p>
            <a:pPr marL="114300" indent="0">
              <a:buNone/>
            </a:pPr>
            <a:r>
              <a:rPr lang="en-GB" dirty="0" smtClean="0"/>
              <a:t>click on M drive which will open your M files),</a:t>
            </a:r>
          </a:p>
          <a:p>
            <a:pPr marL="114300" indent="0">
              <a:buNone/>
            </a:pPr>
            <a:r>
              <a:rPr lang="en-GB" dirty="0" smtClean="0"/>
              <a:t> otherwise it will save to the  computer you are </a:t>
            </a:r>
          </a:p>
          <a:p>
            <a:pPr marL="114300" indent="0">
              <a:buNone/>
            </a:pPr>
            <a:r>
              <a:rPr lang="en-GB" dirty="0" smtClean="0"/>
              <a:t>working on. </a:t>
            </a:r>
          </a:p>
          <a:p>
            <a:r>
              <a:rPr lang="en-GB" dirty="0"/>
              <a:t>C</a:t>
            </a:r>
            <a:r>
              <a:rPr lang="en-GB" dirty="0" smtClean="0"/>
              <a:t>hose where you want to save the email to and what  title to give it.</a:t>
            </a:r>
          </a:p>
          <a:p>
            <a:r>
              <a:rPr lang="en-GB" dirty="0" smtClean="0"/>
              <a:t>You have now saved a file to your M drive. </a:t>
            </a:r>
          </a:p>
          <a:p>
            <a:r>
              <a:rPr lang="en-GB" dirty="0" smtClean="0"/>
              <a:t>(we will attach this to a rosette later on) </a:t>
            </a:r>
            <a:endParaRPr lang="en-GB" dirty="0"/>
          </a:p>
        </p:txBody>
      </p:sp>
      <p:pic>
        <p:nvPicPr>
          <p:cNvPr id="7" name="Picture 6"/>
          <p:cNvPicPr/>
          <p:nvPr/>
        </p:nvPicPr>
        <p:blipFill rotWithShape="1">
          <a:blip r:embed="rId2"/>
          <a:srcRect l="20135" t="10890" r="23243" b="36696"/>
          <a:stretch/>
        </p:blipFill>
        <p:spPr bwMode="auto">
          <a:xfrm>
            <a:off x="5650116" y="3166923"/>
            <a:ext cx="3243580" cy="2252345"/>
          </a:xfrm>
          <a:prstGeom prst="rect">
            <a:avLst/>
          </a:prstGeom>
          <a:ln>
            <a:noFill/>
          </a:ln>
          <a:extLst>
            <a:ext uri="{53640926-AAD7-44D8-BBD7-CCE9431645EC}">
              <a14:shadowObscured xmlns:a14="http://schemas.microsoft.com/office/drawing/2010/main"/>
            </a:ext>
          </a:extLst>
        </p:spPr>
      </p:pic>
      <p:cxnSp>
        <p:nvCxnSpPr>
          <p:cNvPr id="9" name="Straight Arrow Connector 8"/>
          <p:cNvCxnSpPr/>
          <p:nvPr/>
        </p:nvCxnSpPr>
        <p:spPr>
          <a:xfrm>
            <a:off x="5148064" y="4705672"/>
            <a:ext cx="1296144" cy="1947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444208" y="5157192"/>
            <a:ext cx="1008112" cy="79208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36142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7620000" cy="1143000"/>
          </a:xfrm>
        </p:spPr>
        <p:txBody>
          <a:bodyPr/>
          <a:lstStyle/>
          <a:p>
            <a:r>
              <a:rPr lang="en-GB" dirty="0"/>
              <a:t>Uploading files </a:t>
            </a:r>
          </a:p>
        </p:txBody>
      </p:sp>
      <p:sp>
        <p:nvSpPr>
          <p:cNvPr id="3" name="Content Placeholder 2"/>
          <p:cNvSpPr>
            <a:spLocks noGrp="1"/>
          </p:cNvSpPr>
          <p:nvPr>
            <p:ph idx="1"/>
          </p:nvPr>
        </p:nvSpPr>
        <p:spPr>
          <a:xfrm>
            <a:off x="395536" y="908720"/>
            <a:ext cx="7620000" cy="5688632"/>
          </a:xfrm>
        </p:spPr>
        <p:txBody>
          <a:bodyPr>
            <a:noAutofit/>
          </a:bodyPr>
          <a:lstStyle/>
          <a:p>
            <a:pPr marL="114300" lvl="0" indent="0">
              <a:buClr>
                <a:srgbClr val="4F81BD"/>
              </a:buClr>
              <a:buNone/>
            </a:pPr>
            <a:r>
              <a:rPr lang="en-GB" sz="1600" b="1" dirty="0" smtClean="0">
                <a:solidFill>
                  <a:prstClr val="black"/>
                </a:solidFill>
              </a:rPr>
              <a:t>There </a:t>
            </a:r>
            <a:r>
              <a:rPr lang="en-GB" sz="1600" b="1" dirty="0">
                <a:solidFill>
                  <a:prstClr val="black"/>
                </a:solidFill>
              </a:rPr>
              <a:t>are lots of places to start uploading files from</a:t>
            </a:r>
            <a:r>
              <a:rPr lang="en-GB" sz="1600" b="1" dirty="0" smtClean="0">
                <a:solidFill>
                  <a:prstClr val="black"/>
                </a:solidFill>
              </a:rPr>
              <a:t>...</a:t>
            </a:r>
            <a:endParaRPr lang="en-GB" sz="1600" dirty="0"/>
          </a:p>
          <a:p>
            <a:pPr marL="114300" indent="0">
              <a:buNone/>
            </a:pPr>
            <a:r>
              <a:rPr lang="en-GB" sz="1600" b="1" dirty="0" smtClean="0"/>
              <a:t>1. Pebble</a:t>
            </a:r>
            <a:r>
              <a:rPr lang="en-GB" sz="1600" b="1" dirty="0"/>
              <a:t>+ Home</a:t>
            </a:r>
          </a:p>
          <a:p>
            <a:pPr marL="114300" indent="0">
              <a:buNone/>
            </a:pPr>
            <a:r>
              <a:rPr lang="en-GB" sz="1600" dirty="0"/>
              <a:t>You will find the 'upload new' panel on the Pebble+ home page. </a:t>
            </a:r>
            <a:endParaRPr lang="en-GB" sz="1600" dirty="0" smtClean="0"/>
          </a:p>
          <a:p>
            <a:pPr marL="114300" indent="0">
              <a:buNone/>
            </a:pPr>
            <a:r>
              <a:rPr lang="en-GB" sz="1600" dirty="0" smtClean="0"/>
              <a:t>(Bottom right of screen)</a:t>
            </a:r>
          </a:p>
          <a:p>
            <a:pPr marL="114300" indent="0">
              <a:buNone/>
            </a:pPr>
            <a:r>
              <a:rPr lang="en-GB" sz="1600" dirty="0" smtClean="0"/>
              <a:t>This </a:t>
            </a:r>
            <a:r>
              <a:rPr lang="en-GB" sz="1600" dirty="0"/>
              <a:t>opens the file upload tool as a new page</a:t>
            </a:r>
            <a:r>
              <a:rPr lang="en-GB" sz="1600" dirty="0" smtClean="0"/>
              <a:t>.</a:t>
            </a:r>
          </a:p>
          <a:p>
            <a:pPr marL="114300" indent="0">
              <a:buNone/>
            </a:pPr>
            <a:endParaRPr lang="en-GB" sz="1600" dirty="0"/>
          </a:p>
          <a:p>
            <a:pPr marL="114300" indent="0">
              <a:buNone/>
            </a:pPr>
            <a:endParaRPr lang="en-GB" sz="1600" dirty="0"/>
          </a:p>
          <a:p>
            <a:pPr marL="114300" indent="0">
              <a:buNone/>
            </a:pPr>
            <a:r>
              <a:rPr lang="en-GB" sz="1600" b="1" dirty="0" smtClean="0"/>
              <a:t>2. Burger </a:t>
            </a:r>
            <a:r>
              <a:rPr lang="en-GB" sz="1600" b="1" dirty="0"/>
              <a:t>menu </a:t>
            </a:r>
          </a:p>
          <a:p>
            <a:pPr marL="114300" indent="0">
              <a:buNone/>
            </a:pPr>
            <a:r>
              <a:rPr lang="en-GB" sz="1600" dirty="0"/>
              <a:t>This can be found in the top left corner throughout </a:t>
            </a:r>
            <a:r>
              <a:rPr lang="en-GB" sz="1600" dirty="0" err="1"/>
              <a:t>PebblePad</a:t>
            </a:r>
            <a:r>
              <a:rPr lang="en-GB" sz="1600" dirty="0"/>
              <a:t>. </a:t>
            </a:r>
            <a:r>
              <a:rPr lang="en-GB" sz="1600" dirty="0" smtClean="0"/>
              <a:t> Open </a:t>
            </a:r>
            <a:r>
              <a:rPr lang="en-GB" sz="1600" dirty="0"/>
              <a:t>the burger menu and you will see the 'Upload a file' option. This opens the file upload tool in a </a:t>
            </a:r>
            <a:r>
              <a:rPr lang="en-GB" sz="1600" dirty="0" smtClean="0"/>
              <a:t>small </a:t>
            </a:r>
            <a:r>
              <a:rPr lang="en-GB" sz="1600" dirty="0"/>
              <a:t>pop up </a:t>
            </a:r>
            <a:r>
              <a:rPr lang="en-GB" sz="1600" dirty="0" smtClean="0"/>
              <a:t>window that </a:t>
            </a:r>
            <a:r>
              <a:rPr lang="en-GB" sz="1600" dirty="0"/>
              <a:t>overlays the page you are on, so you don't have to stop what you are doing and go to another page just to upload a file. </a:t>
            </a:r>
            <a:endParaRPr lang="en-GB" sz="1600" dirty="0" smtClean="0"/>
          </a:p>
          <a:p>
            <a:pPr marL="114300" indent="0">
              <a:buNone/>
            </a:pPr>
            <a:endParaRPr lang="en-GB" sz="1600" b="1" dirty="0" smtClean="0"/>
          </a:p>
          <a:p>
            <a:pPr marL="114300" indent="0">
              <a:buNone/>
            </a:pPr>
            <a:r>
              <a:rPr lang="en-GB" sz="1400" dirty="0" smtClean="0"/>
              <a:t>Click here to show the</a:t>
            </a:r>
          </a:p>
          <a:p>
            <a:pPr marL="114300" indent="0">
              <a:buNone/>
            </a:pPr>
            <a:r>
              <a:rPr lang="en-GB" sz="1400" dirty="0" smtClean="0"/>
              <a:t> drop down menu</a:t>
            </a:r>
          </a:p>
          <a:p>
            <a:pPr marL="114300" indent="0">
              <a:buNone/>
            </a:pPr>
            <a:endParaRPr lang="en-GB" sz="1400" dirty="0"/>
          </a:p>
          <a:p>
            <a:pPr marL="114300" indent="0">
              <a:buNone/>
            </a:pPr>
            <a:endParaRPr lang="en-GB" sz="1400" dirty="0" smtClean="0"/>
          </a:p>
          <a:p>
            <a:pPr marL="114300" indent="0">
              <a:buNone/>
            </a:pPr>
            <a:r>
              <a:rPr lang="en-GB" sz="1400" dirty="0" smtClean="0"/>
              <a:t>Click here to open the upload</a:t>
            </a:r>
          </a:p>
          <a:p>
            <a:pPr marL="114300" indent="0">
              <a:buNone/>
            </a:pPr>
            <a:r>
              <a:rPr lang="en-GB" sz="1400" dirty="0" smtClean="0"/>
              <a:t>function</a:t>
            </a:r>
            <a:endParaRPr lang="en-GB" sz="1400" dirty="0"/>
          </a:p>
          <a:p>
            <a:endParaRPr lang="en-GB" sz="1400" dirty="0"/>
          </a:p>
        </p:txBody>
      </p:sp>
      <p:pic>
        <p:nvPicPr>
          <p:cNvPr id="4" name="Picture 3"/>
          <p:cNvPicPr/>
          <p:nvPr/>
        </p:nvPicPr>
        <p:blipFill rotWithShape="1">
          <a:blip r:embed="rId2"/>
          <a:srcRect r="38445" b="54146"/>
          <a:stretch/>
        </p:blipFill>
        <p:spPr bwMode="auto">
          <a:xfrm>
            <a:off x="4441203" y="4562965"/>
            <a:ext cx="3528060" cy="1478280"/>
          </a:xfrm>
          <a:prstGeom prst="rect">
            <a:avLst/>
          </a:prstGeom>
          <a:ln>
            <a:noFill/>
          </a:ln>
          <a:extLst>
            <a:ext uri="{53640926-AAD7-44D8-BBD7-CCE9431645EC}">
              <a14:shadowObscured xmlns:a14="http://schemas.microsoft.com/office/drawing/2010/main"/>
            </a:ext>
          </a:extLst>
        </p:spPr>
      </p:pic>
      <p:cxnSp>
        <p:nvCxnSpPr>
          <p:cNvPr id="6" name="Straight Arrow Connector 5"/>
          <p:cNvCxnSpPr/>
          <p:nvPr/>
        </p:nvCxnSpPr>
        <p:spPr>
          <a:xfrm>
            <a:off x="2843808" y="4941168"/>
            <a:ext cx="151216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053408" y="5733256"/>
            <a:ext cx="122413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p:nvPr/>
        </p:nvPicPr>
        <p:blipFill rotWithShape="1">
          <a:blip r:embed="rId3"/>
          <a:srcRect l="53312" t="14418" b="21056"/>
          <a:stretch/>
        </p:blipFill>
        <p:spPr bwMode="auto">
          <a:xfrm>
            <a:off x="5940152" y="1105840"/>
            <a:ext cx="2675890" cy="2080260"/>
          </a:xfrm>
          <a:prstGeom prst="rect">
            <a:avLst/>
          </a:prstGeom>
          <a:ln>
            <a:noFill/>
          </a:ln>
          <a:extLst>
            <a:ext uri="{53640926-AAD7-44D8-BBD7-CCE9431645EC}">
              <a14:shadowObscured xmlns:a14="http://schemas.microsoft.com/office/drawing/2010/main"/>
            </a:ext>
          </a:extLst>
        </p:spPr>
      </p:pic>
      <p:cxnSp>
        <p:nvCxnSpPr>
          <p:cNvPr id="7" name="Straight Arrow Connector 6"/>
          <p:cNvCxnSpPr/>
          <p:nvPr/>
        </p:nvCxnSpPr>
        <p:spPr>
          <a:xfrm>
            <a:off x="4788024" y="2830046"/>
            <a:ext cx="23762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9552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7620000" cy="908720"/>
          </a:xfrm>
        </p:spPr>
        <p:txBody>
          <a:bodyPr/>
          <a:lstStyle/>
          <a:p>
            <a:r>
              <a:rPr lang="en-GB" dirty="0"/>
              <a:t>Uploading files </a:t>
            </a:r>
          </a:p>
        </p:txBody>
      </p:sp>
      <p:sp>
        <p:nvSpPr>
          <p:cNvPr id="3" name="Content Placeholder 2"/>
          <p:cNvSpPr>
            <a:spLocks noGrp="1"/>
          </p:cNvSpPr>
          <p:nvPr>
            <p:ph idx="1"/>
          </p:nvPr>
        </p:nvSpPr>
        <p:spPr>
          <a:xfrm>
            <a:off x="395536" y="764704"/>
            <a:ext cx="7620000" cy="5832648"/>
          </a:xfrm>
        </p:spPr>
        <p:txBody>
          <a:bodyPr>
            <a:noAutofit/>
          </a:bodyPr>
          <a:lstStyle/>
          <a:p>
            <a:pPr marL="114300" indent="0">
              <a:buNone/>
            </a:pPr>
            <a:endParaRPr lang="en-GB" sz="1600" dirty="0"/>
          </a:p>
          <a:p>
            <a:pPr marL="114300" indent="0">
              <a:buNone/>
            </a:pPr>
            <a:r>
              <a:rPr lang="en-GB" sz="1600" b="1" dirty="0" smtClean="0"/>
              <a:t>3. Store </a:t>
            </a:r>
            <a:r>
              <a:rPr lang="en-GB" sz="1600" b="1" dirty="0"/>
              <a:t>- Assets tab</a:t>
            </a:r>
          </a:p>
          <a:p>
            <a:pPr marL="114300" indent="0">
              <a:buNone/>
            </a:pPr>
            <a:r>
              <a:rPr lang="en-GB" sz="1600" dirty="0"/>
              <a:t>When viewing the assets in your Store, you can find an 'Upload' button in the top right of the page next to 'advanced search'. </a:t>
            </a:r>
            <a:endParaRPr lang="en-GB" sz="1600" dirty="0" smtClean="0"/>
          </a:p>
          <a:p>
            <a:pPr marL="114300" indent="0">
              <a:buNone/>
            </a:pPr>
            <a:endParaRPr lang="en-GB" sz="1600" dirty="0" smtClean="0"/>
          </a:p>
          <a:p>
            <a:pPr marL="114300" indent="0">
              <a:buNone/>
            </a:pPr>
            <a:endParaRPr lang="en-GB" sz="1600" dirty="0"/>
          </a:p>
          <a:p>
            <a:pPr marL="114300" indent="0">
              <a:buNone/>
            </a:pPr>
            <a:endParaRPr lang="en-GB" sz="1600" dirty="0" smtClean="0"/>
          </a:p>
          <a:p>
            <a:pPr marL="114300" indent="0">
              <a:buNone/>
            </a:pPr>
            <a:endParaRPr lang="en-GB" sz="1600" dirty="0"/>
          </a:p>
          <a:p>
            <a:pPr marL="114300" indent="0">
              <a:buNone/>
            </a:pPr>
            <a:endParaRPr lang="en-GB" sz="1600" dirty="0" smtClean="0"/>
          </a:p>
          <a:p>
            <a:pPr marL="114300" indent="0">
              <a:buNone/>
            </a:pPr>
            <a:endParaRPr lang="en-GB" sz="1600" dirty="0" smtClean="0"/>
          </a:p>
          <a:p>
            <a:pPr marL="114300" indent="0">
              <a:buNone/>
            </a:pPr>
            <a:r>
              <a:rPr lang="en-GB" sz="1600" b="1" dirty="0" smtClean="0">
                <a:solidFill>
                  <a:prstClr val="black"/>
                </a:solidFill>
              </a:rPr>
              <a:t>Selecting </a:t>
            </a:r>
            <a:r>
              <a:rPr lang="en-GB" sz="1600" b="1" dirty="0">
                <a:solidFill>
                  <a:prstClr val="black"/>
                </a:solidFill>
              </a:rPr>
              <a:t>files to upload</a:t>
            </a:r>
          </a:p>
          <a:p>
            <a:pPr lvl="0">
              <a:buClr>
                <a:srgbClr val="4F81BD"/>
              </a:buClr>
            </a:pPr>
            <a:r>
              <a:rPr lang="en-GB" sz="1600" dirty="0">
                <a:solidFill>
                  <a:prstClr val="black"/>
                </a:solidFill>
              </a:rPr>
              <a:t>The upload tool provides you with two easy ways to select files for upload. You can browse for files in your file manager (e.g. Windows/File Explorer, or Finder in Mac) and simply drag and drop them on the 'Drag a file here' area (this option is not available on touch devices). Alternatively, clicking 'Or choose a file...' will open up a file manager window for you to browse and select the files you would like to upload. </a:t>
            </a:r>
          </a:p>
          <a:p>
            <a:pPr marL="114300" indent="0">
              <a:buNone/>
            </a:pPr>
            <a:endParaRPr lang="en-GB" sz="1400" dirty="0"/>
          </a:p>
          <a:p>
            <a:endParaRPr lang="en-GB" sz="1400" dirty="0"/>
          </a:p>
        </p:txBody>
      </p:sp>
      <p:pic>
        <p:nvPicPr>
          <p:cNvPr id="4" name="Picture 3"/>
          <p:cNvPicPr/>
          <p:nvPr/>
        </p:nvPicPr>
        <p:blipFill rotWithShape="1">
          <a:blip r:embed="rId2"/>
          <a:srcRect t="9454" b="55092"/>
          <a:stretch/>
        </p:blipFill>
        <p:spPr bwMode="auto">
          <a:xfrm>
            <a:off x="683568" y="2348880"/>
            <a:ext cx="5731510" cy="1143000"/>
          </a:xfrm>
          <a:prstGeom prst="rect">
            <a:avLst/>
          </a:prstGeom>
          <a:ln>
            <a:noFill/>
          </a:ln>
          <a:extLst>
            <a:ext uri="{53640926-AAD7-44D8-BBD7-CCE9431645EC}">
              <a14:shadowObscured xmlns:a14="http://schemas.microsoft.com/office/drawing/2010/main"/>
            </a:ext>
          </a:extLst>
        </p:spPr>
      </p:pic>
      <p:cxnSp>
        <p:nvCxnSpPr>
          <p:cNvPr id="6" name="Straight Arrow Connector 5"/>
          <p:cNvCxnSpPr/>
          <p:nvPr/>
        </p:nvCxnSpPr>
        <p:spPr>
          <a:xfrm flipH="1">
            <a:off x="6493405" y="2852936"/>
            <a:ext cx="481717" cy="1847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p:nvPr/>
        </p:nvPicPr>
        <p:blipFill rotWithShape="1">
          <a:blip r:embed="rId3"/>
          <a:srcRect l="25526" t="7327" r="25150" b="36892"/>
          <a:stretch/>
        </p:blipFill>
        <p:spPr bwMode="auto">
          <a:xfrm>
            <a:off x="5320753" y="5157192"/>
            <a:ext cx="2827020" cy="17983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102264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453" y="274638"/>
            <a:ext cx="7916947" cy="1786210"/>
          </a:xfrm>
        </p:spPr>
        <p:txBody>
          <a:bodyPr>
            <a:normAutofit/>
          </a:bodyPr>
          <a:lstStyle/>
          <a:p>
            <a:pPr algn="ctr"/>
            <a:r>
              <a:rPr lang="en-GB" dirty="0" smtClean="0"/>
              <a:t>Do you know how to access PebblePad?</a:t>
            </a:r>
            <a:endParaRPr lang="en-GB" dirty="0"/>
          </a:p>
        </p:txBody>
      </p:sp>
      <p:sp>
        <p:nvSpPr>
          <p:cNvPr id="3" name="Content Placeholder 2"/>
          <p:cNvSpPr>
            <a:spLocks noGrp="1"/>
          </p:cNvSpPr>
          <p:nvPr>
            <p:ph idx="1"/>
          </p:nvPr>
        </p:nvSpPr>
        <p:spPr>
          <a:xfrm>
            <a:off x="452182" y="2132856"/>
            <a:ext cx="7620000" cy="6005232"/>
          </a:xfrm>
        </p:spPr>
        <p:txBody>
          <a:bodyPr/>
          <a:lstStyle/>
          <a:p>
            <a:r>
              <a:rPr lang="en-GB" dirty="0" err="1"/>
              <a:t>PebblePad</a:t>
            </a:r>
            <a:r>
              <a:rPr lang="en-GB" dirty="0"/>
              <a:t> is a web based programme that provide a workspace for collecting evidence towards a goal</a:t>
            </a:r>
          </a:p>
          <a:p>
            <a:r>
              <a:rPr lang="en-GB" dirty="0"/>
              <a:t>In this case the electronic Practice Assessment Document or </a:t>
            </a:r>
            <a:r>
              <a:rPr lang="en-GB" dirty="0" err="1"/>
              <a:t>ePAD</a:t>
            </a:r>
            <a:endParaRPr lang="en-GB" dirty="0"/>
          </a:p>
          <a:p>
            <a:pPr marL="0" indent="0">
              <a:buNone/>
            </a:pPr>
            <a:endParaRPr lang="en-GB" dirty="0" smtClean="0"/>
          </a:p>
        </p:txBody>
      </p:sp>
      <p:sp>
        <p:nvSpPr>
          <p:cNvPr id="4" name="TextBox 3"/>
          <p:cNvSpPr txBox="1"/>
          <p:nvPr/>
        </p:nvSpPr>
        <p:spPr>
          <a:xfrm>
            <a:off x="1259632" y="2176985"/>
            <a:ext cx="7200800" cy="861774"/>
          </a:xfrm>
          <a:prstGeom prst="rect">
            <a:avLst/>
          </a:prstGeom>
          <a:noFill/>
        </p:spPr>
        <p:txBody>
          <a:bodyPr wrap="square" rtlCol="0">
            <a:spAutoFit/>
          </a:bodyPr>
          <a:lstStyle/>
          <a:p>
            <a:endParaRPr lang="en-GB" sz="3200" dirty="0" smtClean="0">
              <a:solidFill>
                <a:schemeClr val="tx2"/>
              </a:solidFill>
            </a:endParaRPr>
          </a:p>
          <a:p>
            <a:endParaRPr lang="en-GB" dirty="0"/>
          </a:p>
        </p:txBody>
      </p:sp>
      <p:sp>
        <p:nvSpPr>
          <p:cNvPr id="6" name="TextBox 5"/>
          <p:cNvSpPr txBox="1"/>
          <p:nvPr/>
        </p:nvSpPr>
        <p:spPr>
          <a:xfrm>
            <a:off x="1453655" y="5135472"/>
            <a:ext cx="5873083" cy="769441"/>
          </a:xfrm>
          <a:prstGeom prst="rect">
            <a:avLst/>
          </a:prstGeom>
          <a:noFill/>
        </p:spPr>
        <p:txBody>
          <a:bodyPr wrap="none" rtlCol="0">
            <a:spAutoFit/>
          </a:bodyPr>
          <a:lstStyle/>
          <a:p>
            <a:r>
              <a:rPr lang="en-GB" sz="2200" dirty="0">
                <a:solidFill>
                  <a:schemeClr val="tx2"/>
                </a:solidFill>
                <a:hlinkClick r:id="rId3"/>
              </a:rPr>
              <a:t>https://</a:t>
            </a:r>
            <a:r>
              <a:rPr lang="en-GB" sz="2200" dirty="0" smtClean="0">
                <a:solidFill>
                  <a:schemeClr val="tx2"/>
                </a:solidFill>
                <a:hlinkClick r:id="rId3"/>
              </a:rPr>
              <a:t>www.youtube.com/watch?v=25Bf1xIYvBU</a:t>
            </a:r>
            <a:endParaRPr lang="en-GB" sz="2200" dirty="0" smtClean="0">
              <a:solidFill>
                <a:schemeClr val="tx2"/>
              </a:solidFill>
            </a:endParaRPr>
          </a:p>
          <a:p>
            <a:endParaRPr lang="en-GB" sz="2200" dirty="0">
              <a:solidFill>
                <a:schemeClr val="tx2"/>
              </a:solidFill>
            </a:endParaRPr>
          </a:p>
        </p:txBody>
      </p:sp>
      <p:sp>
        <p:nvSpPr>
          <p:cNvPr id="7" name="TextBox 6"/>
          <p:cNvSpPr txBox="1"/>
          <p:nvPr/>
        </p:nvSpPr>
        <p:spPr>
          <a:xfrm>
            <a:off x="496631" y="4407495"/>
            <a:ext cx="7787132" cy="461665"/>
          </a:xfrm>
          <a:prstGeom prst="rect">
            <a:avLst/>
          </a:prstGeom>
          <a:noFill/>
        </p:spPr>
        <p:txBody>
          <a:bodyPr wrap="none" rtlCol="0">
            <a:spAutoFit/>
          </a:bodyPr>
          <a:lstStyle/>
          <a:p>
            <a:r>
              <a:rPr lang="en-GB" sz="2200" dirty="0" smtClean="0">
                <a:solidFill>
                  <a:schemeClr val="tx2"/>
                </a:solidFill>
              </a:rPr>
              <a:t>This is a really quick link to find out about PebblePad in a nutshell</a:t>
            </a:r>
            <a:r>
              <a:rPr lang="en-GB" sz="2400" dirty="0" smtClean="0">
                <a:solidFill>
                  <a:schemeClr val="tx2"/>
                </a:solidFill>
              </a:rPr>
              <a:t>. </a:t>
            </a:r>
            <a:endParaRPr lang="en-GB" sz="2400" dirty="0">
              <a:solidFill>
                <a:schemeClr val="tx2"/>
              </a:solidFill>
            </a:endParaRPr>
          </a:p>
        </p:txBody>
      </p:sp>
    </p:spTree>
    <p:extLst>
      <p:ext uri="{BB962C8B-B14F-4D97-AF65-F5344CB8AC3E}">
        <p14:creationId xmlns:p14="http://schemas.microsoft.com/office/powerpoint/2010/main" val="40670314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Uploading files </a:t>
            </a:r>
          </a:p>
        </p:txBody>
      </p:sp>
      <p:sp>
        <p:nvSpPr>
          <p:cNvPr id="3" name="Content Placeholder 2"/>
          <p:cNvSpPr>
            <a:spLocks noGrp="1"/>
          </p:cNvSpPr>
          <p:nvPr>
            <p:ph idx="4294967295"/>
          </p:nvPr>
        </p:nvSpPr>
        <p:spPr>
          <a:xfrm>
            <a:off x="395536" y="1417638"/>
            <a:ext cx="7920880" cy="5180012"/>
          </a:xfrm>
        </p:spPr>
        <p:txBody>
          <a:bodyPr>
            <a:noAutofit/>
          </a:bodyPr>
          <a:lstStyle/>
          <a:p>
            <a:pPr marL="114300" indent="0">
              <a:buNone/>
            </a:pPr>
            <a:r>
              <a:rPr lang="en-GB" sz="1600" dirty="0" smtClean="0"/>
              <a:t>To add from M drive, click ‘add a file’ and your M drive will then open, navigate to the file you wish to upload and click  </a:t>
            </a:r>
          </a:p>
          <a:p>
            <a:pPr marL="114300" indent="0">
              <a:buNone/>
            </a:pPr>
            <a:endParaRPr lang="en-GB" sz="1600" dirty="0" smtClean="0"/>
          </a:p>
          <a:p>
            <a:pPr marL="114300" indent="0">
              <a:buNone/>
            </a:pPr>
            <a:endParaRPr lang="en-GB" sz="1600" dirty="0"/>
          </a:p>
          <a:p>
            <a:pPr marL="114300" indent="0">
              <a:buNone/>
            </a:pPr>
            <a:r>
              <a:rPr lang="en-GB" sz="1600" dirty="0" smtClean="0"/>
              <a:t>You will see the file chosen</a:t>
            </a:r>
          </a:p>
          <a:p>
            <a:pPr marL="114300" indent="0">
              <a:buNone/>
            </a:pPr>
            <a:endParaRPr lang="en-GB" sz="1600" dirty="0" smtClean="0"/>
          </a:p>
          <a:p>
            <a:pPr marL="114300" indent="0">
              <a:buNone/>
            </a:pPr>
            <a:r>
              <a:rPr lang="en-GB" sz="1600" dirty="0" smtClean="0"/>
              <a:t>The opportunity to change or </a:t>
            </a:r>
          </a:p>
          <a:p>
            <a:pPr marL="114300" indent="0">
              <a:buNone/>
            </a:pPr>
            <a:r>
              <a:rPr lang="en-GB" sz="1600" dirty="0" smtClean="0"/>
              <a:t>remove</a:t>
            </a:r>
          </a:p>
          <a:p>
            <a:pPr marL="114300" indent="0">
              <a:buNone/>
            </a:pPr>
            <a:endParaRPr lang="en-GB" sz="1600" dirty="0"/>
          </a:p>
          <a:p>
            <a:pPr marL="114300" indent="0">
              <a:buNone/>
            </a:pPr>
            <a:r>
              <a:rPr lang="en-GB" sz="1600" dirty="0" smtClean="0"/>
              <a:t>The opportunity to rename</a:t>
            </a:r>
          </a:p>
          <a:p>
            <a:pPr marL="114300" indent="0">
              <a:buNone/>
            </a:pPr>
            <a:r>
              <a:rPr lang="en-GB" sz="1600" dirty="0" smtClean="0"/>
              <a:t>The file</a:t>
            </a:r>
          </a:p>
          <a:p>
            <a:pPr marL="114300" indent="0">
              <a:buNone/>
            </a:pPr>
            <a:endParaRPr lang="en-GB" sz="1600" dirty="0"/>
          </a:p>
          <a:p>
            <a:pPr marL="114300" indent="0">
              <a:buNone/>
            </a:pPr>
            <a:endParaRPr lang="en-GB" sz="1600" dirty="0" smtClean="0"/>
          </a:p>
          <a:p>
            <a:pPr marL="114300" indent="0">
              <a:buNone/>
            </a:pPr>
            <a:endParaRPr lang="en-GB" sz="1600" dirty="0"/>
          </a:p>
          <a:p>
            <a:pPr marL="114300" indent="0">
              <a:buNone/>
            </a:pPr>
            <a:endParaRPr lang="en-GB" sz="1600" dirty="0" smtClean="0"/>
          </a:p>
          <a:p>
            <a:pPr marL="114300" indent="0">
              <a:buNone/>
            </a:pPr>
            <a:r>
              <a:rPr lang="en-GB" sz="1600" dirty="0" smtClean="0"/>
              <a:t>Scroll down and click </a:t>
            </a:r>
          </a:p>
          <a:p>
            <a:pPr marL="114300" indent="0">
              <a:buNone/>
            </a:pPr>
            <a:r>
              <a:rPr lang="en-GB" sz="1600" dirty="0" smtClean="0"/>
              <a:t>Confirm upload button</a:t>
            </a:r>
          </a:p>
          <a:p>
            <a:pPr marL="114300" indent="0">
              <a:buNone/>
            </a:pPr>
            <a:endParaRPr lang="en-GB" sz="1600" dirty="0"/>
          </a:p>
          <a:p>
            <a:pPr marL="114300" indent="0">
              <a:buNone/>
            </a:pPr>
            <a:endParaRPr lang="en-GB" sz="1600" dirty="0" smtClean="0"/>
          </a:p>
          <a:p>
            <a:pPr marL="114300" indent="0">
              <a:buNone/>
            </a:pPr>
            <a:endParaRPr lang="en-GB" sz="1600" dirty="0" smtClean="0"/>
          </a:p>
          <a:p>
            <a:endParaRPr lang="en-GB" sz="1400" dirty="0"/>
          </a:p>
        </p:txBody>
      </p:sp>
      <p:pic>
        <p:nvPicPr>
          <p:cNvPr id="7" name="Picture 6"/>
          <p:cNvPicPr/>
          <p:nvPr/>
        </p:nvPicPr>
        <p:blipFill rotWithShape="1">
          <a:blip r:embed="rId2"/>
          <a:srcRect r="24352"/>
          <a:stretch/>
        </p:blipFill>
        <p:spPr bwMode="auto">
          <a:xfrm>
            <a:off x="3742590" y="2106017"/>
            <a:ext cx="4335780" cy="3223895"/>
          </a:xfrm>
          <a:prstGeom prst="rect">
            <a:avLst/>
          </a:prstGeom>
          <a:ln>
            <a:noFill/>
          </a:ln>
          <a:extLst>
            <a:ext uri="{53640926-AAD7-44D8-BBD7-CCE9431645EC}">
              <a14:shadowObscured xmlns:a14="http://schemas.microsoft.com/office/drawing/2010/main"/>
            </a:ext>
          </a:extLst>
        </p:spPr>
      </p:pic>
      <p:cxnSp>
        <p:nvCxnSpPr>
          <p:cNvPr id="8" name="Straight Arrow Connector 7"/>
          <p:cNvCxnSpPr/>
          <p:nvPr/>
        </p:nvCxnSpPr>
        <p:spPr>
          <a:xfrm>
            <a:off x="2987824" y="2744905"/>
            <a:ext cx="2808312" cy="5981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537205" y="3558518"/>
            <a:ext cx="3258931" cy="3717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948016" y="4365104"/>
            <a:ext cx="3848120" cy="11305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p:nvPr/>
        </p:nvPicPr>
        <p:blipFill rotWithShape="1">
          <a:blip r:embed="rId3"/>
          <a:srcRect l="28319" t="66182" r="29403" b="6164"/>
          <a:stretch/>
        </p:blipFill>
        <p:spPr bwMode="auto">
          <a:xfrm>
            <a:off x="2987824" y="5500254"/>
            <a:ext cx="2423160" cy="891540"/>
          </a:xfrm>
          <a:prstGeom prst="rect">
            <a:avLst/>
          </a:prstGeom>
          <a:ln>
            <a:noFill/>
          </a:ln>
          <a:extLst>
            <a:ext uri="{53640926-AAD7-44D8-BBD7-CCE9431645EC}">
              <a14:shadowObscured xmlns:a14="http://schemas.microsoft.com/office/drawing/2010/main"/>
            </a:ext>
          </a:extLst>
        </p:spPr>
      </p:pic>
      <p:cxnSp>
        <p:nvCxnSpPr>
          <p:cNvPr id="13" name="Straight Arrow Connector 12"/>
          <p:cNvCxnSpPr/>
          <p:nvPr/>
        </p:nvCxnSpPr>
        <p:spPr>
          <a:xfrm>
            <a:off x="1619672" y="6093296"/>
            <a:ext cx="2016224" cy="14401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67016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t>Linking an upload file to a </a:t>
            </a:r>
            <a:r>
              <a:rPr lang="en-GB" sz="3600" dirty="0" smtClean="0"/>
              <a:t>rosette to provide evidence towards a standard </a:t>
            </a:r>
            <a:endParaRPr lang="en-GB" sz="3600" dirty="0"/>
          </a:p>
        </p:txBody>
      </p:sp>
      <p:sp>
        <p:nvSpPr>
          <p:cNvPr id="3" name="Content Placeholder 2"/>
          <p:cNvSpPr>
            <a:spLocks noGrp="1"/>
          </p:cNvSpPr>
          <p:nvPr>
            <p:ph idx="1"/>
          </p:nvPr>
        </p:nvSpPr>
        <p:spPr/>
        <p:txBody>
          <a:bodyPr>
            <a:normAutofit lnSpcReduction="10000"/>
          </a:bodyPr>
          <a:lstStyle/>
          <a:p>
            <a:r>
              <a:rPr lang="en-GB" dirty="0" smtClean="0"/>
              <a:t>Your rosettes are linked with </a:t>
            </a:r>
            <a:r>
              <a:rPr lang="en-GB" dirty="0" smtClean="0"/>
              <a:t>the </a:t>
            </a:r>
            <a:r>
              <a:rPr lang="en-GB" dirty="0" smtClean="0"/>
              <a:t>Tabs where additional forms or evidence can be added  for example your</a:t>
            </a:r>
          </a:p>
          <a:p>
            <a:pPr lvl="1">
              <a:buFont typeface="Wingdings" panose="05000000000000000000" pitchFamily="2" charset="2"/>
              <a:buChar char="ü"/>
            </a:pPr>
            <a:r>
              <a:rPr lang="en-GB" dirty="0" smtClean="0"/>
              <a:t>PAD forms, </a:t>
            </a:r>
          </a:p>
          <a:p>
            <a:pPr lvl="1">
              <a:buFont typeface="Wingdings" panose="05000000000000000000" pitchFamily="2" charset="2"/>
              <a:buChar char="ü"/>
            </a:pPr>
            <a:r>
              <a:rPr lang="en-GB" dirty="0" smtClean="0"/>
              <a:t>attendance sheets, </a:t>
            </a:r>
          </a:p>
          <a:p>
            <a:pPr lvl="1">
              <a:buFont typeface="Wingdings" panose="05000000000000000000" pitchFamily="2" charset="2"/>
              <a:buChar char="ü"/>
            </a:pPr>
            <a:r>
              <a:rPr lang="en-GB" dirty="0" smtClean="0"/>
              <a:t>practice standards, </a:t>
            </a:r>
          </a:p>
          <a:p>
            <a:pPr lvl="1">
              <a:buFont typeface="Wingdings" panose="05000000000000000000" pitchFamily="2" charset="2"/>
              <a:buChar char="ü"/>
            </a:pPr>
            <a:r>
              <a:rPr lang="en-GB" dirty="0" smtClean="0"/>
              <a:t>skills, </a:t>
            </a:r>
          </a:p>
          <a:p>
            <a:pPr lvl="1">
              <a:buFont typeface="Wingdings" panose="05000000000000000000" pitchFamily="2" charset="2"/>
              <a:buChar char="ü"/>
            </a:pPr>
            <a:r>
              <a:rPr lang="en-GB" dirty="0" smtClean="0"/>
              <a:t>testimonies and </a:t>
            </a:r>
          </a:p>
          <a:p>
            <a:pPr lvl="1">
              <a:buFont typeface="Wingdings" panose="05000000000000000000" pitchFamily="2" charset="2"/>
              <a:buChar char="ü"/>
            </a:pPr>
            <a:r>
              <a:rPr lang="en-GB" dirty="0" smtClean="0"/>
              <a:t>Alternative Field Experiences.</a:t>
            </a:r>
          </a:p>
          <a:p>
            <a:r>
              <a:rPr lang="en-GB" dirty="0" smtClean="0"/>
              <a:t>Choose the tab and the rosette your file provides evidence for. </a:t>
            </a:r>
          </a:p>
          <a:p>
            <a:r>
              <a:rPr lang="en-GB" dirty="0" smtClean="0"/>
              <a:t>Click on the rosette</a:t>
            </a:r>
          </a:p>
          <a:p>
            <a:endParaRPr lang="en-GB" dirty="0" smtClean="0"/>
          </a:p>
          <a:p>
            <a:r>
              <a:rPr lang="en-GB" dirty="0"/>
              <a:t>A</a:t>
            </a:r>
            <a:r>
              <a:rPr lang="en-GB" dirty="0" smtClean="0"/>
              <a:t> drop down menu appears </a:t>
            </a:r>
          </a:p>
          <a:p>
            <a:pPr marL="114300" indent="0">
              <a:buNone/>
            </a:pPr>
            <a:r>
              <a:rPr lang="en-GB" dirty="0" smtClean="0"/>
              <a:t>Click add asset </a:t>
            </a:r>
          </a:p>
        </p:txBody>
      </p:sp>
      <p:pic>
        <p:nvPicPr>
          <p:cNvPr id="4" name="Picture 3"/>
          <p:cNvPicPr/>
          <p:nvPr/>
        </p:nvPicPr>
        <p:blipFill rotWithShape="1">
          <a:blip r:embed="rId2"/>
          <a:srcRect l="13296" t="56017" r="48016" b="24129"/>
          <a:stretch/>
        </p:blipFill>
        <p:spPr bwMode="auto">
          <a:xfrm>
            <a:off x="3275856" y="4617561"/>
            <a:ext cx="2217420" cy="640080"/>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a:srcRect l="16220" t="44909" r="47352" b="16801"/>
          <a:stretch/>
        </p:blipFill>
        <p:spPr bwMode="auto">
          <a:xfrm>
            <a:off x="5220072" y="5348922"/>
            <a:ext cx="2087880" cy="1234440"/>
          </a:xfrm>
          <a:prstGeom prst="rect">
            <a:avLst/>
          </a:prstGeom>
          <a:ln>
            <a:noFill/>
          </a:ln>
          <a:extLst>
            <a:ext uri="{53640926-AAD7-44D8-BBD7-CCE9431645EC}">
              <a14:shadowObscured xmlns:a14="http://schemas.microsoft.com/office/drawing/2010/main"/>
            </a:ext>
          </a:extLst>
        </p:spPr>
      </p:pic>
      <p:cxnSp>
        <p:nvCxnSpPr>
          <p:cNvPr id="7" name="Straight Arrow Connector 6"/>
          <p:cNvCxnSpPr/>
          <p:nvPr/>
        </p:nvCxnSpPr>
        <p:spPr>
          <a:xfrm>
            <a:off x="3131840" y="4937601"/>
            <a:ext cx="576064" cy="755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162792" y="6237312"/>
            <a:ext cx="1330484" cy="1634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19466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Your PowerPoint slides – let’s now attach them to a standard  </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Remember we saved the PP slides earlier </a:t>
            </a:r>
          </a:p>
          <a:p>
            <a:pPr marL="114300" indent="0">
              <a:buNone/>
            </a:pPr>
            <a:r>
              <a:rPr lang="en-GB" dirty="0"/>
              <a:t>we will now us this as evidence towards this toward a standard in the care and compassion domain</a:t>
            </a:r>
          </a:p>
          <a:p>
            <a:pPr marL="114300" indent="0">
              <a:buNone/>
            </a:pPr>
            <a:endParaRPr lang="en-GB" dirty="0"/>
          </a:p>
          <a:p>
            <a:pPr marL="114300" indent="0">
              <a:buNone/>
            </a:pPr>
            <a:r>
              <a:rPr lang="en-GB" dirty="0"/>
              <a:t>Standard  1a Articulates and adopts a principled approach to care and works within the Code (NMC 2015) and adheres to the Guidance on professional conduct for Nursing and Midwifery Students</a:t>
            </a:r>
          </a:p>
          <a:p>
            <a:pPr marL="114300" indent="0">
              <a:buNone/>
            </a:pPr>
            <a:endParaRPr lang="en-GB" dirty="0"/>
          </a:p>
          <a:p>
            <a:pPr marL="114300" indent="0">
              <a:buNone/>
            </a:pPr>
            <a:r>
              <a:rPr lang="en-GB" dirty="0"/>
              <a:t>This is because handling data correctly complies with NMC (2018) The Code section 10 and 13. </a:t>
            </a:r>
          </a:p>
          <a:p>
            <a:pPr marL="114300" indent="0">
              <a:buNone/>
            </a:pPr>
            <a:r>
              <a:rPr lang="en-GB" dirty="0">
                <a:hlinkClick r:id="rId2"/>
              </a:rPr>
              <a:t>https://www.nmc.org.uk/standards/code/</a:t>
            </a:r>
            <a:r>
              <a:rPr lang="en-GB" dirty="0"/>
              <a:t> </a:t>
            </a:r>
            <a:endParaRPr lang="en-GB" dirty="0" smtClean="0"/>
          </a:p>
          <a:p>
            <a:pPr marL="114300" indent="0">
              <a:buNone/>
            </a:pPr>
            <a:endParaRPr lang="en-GB" dirty="0"/>
          </a:p>
          <a:p>
            <a:pPr marL="114300" indent="0">
              <a:buNone/>
            </a:pPr>
            <a:r>
              <a:rPr lang="en-GB" dirty="0" smtClean="0"/>
              <a:t>Click on the rosette for this standard </a:t>
            </a:r>
            <a:endParaRPr lang="en-GB" dirty="0"/>
          </a:p>
          <a:p>
            <a:pPr marL="114300" indent="0">
              <a:buNone/>
            </a:pPr>
            <a:r>
              <a:rPr lang="en-GB" dirty="0"/>
              <a:t> </a:t>
            </a:r>
          </a:p>
          <a:p>
            <a:endParaRPr lang="en-GB" dirty="0"/>
          </a:p>
        </p:txBody>
      </p:sp>
    </p:spTree>
    <p:extLst>
      <p:ext uri="{BB962C8B-B14F-4D97-AF65-F5344CB8AC3E}">
        <p14:creationId xmlns:p14="http://schemas.microsoft.com/office/powerpoint/2010/main" val="2291617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494434" cy="778098"/>
          </a:xfrm>
        </p:spPr>
        <p:txBody>
          <a:bodyPr/>
          <a:lstStyle/>
          <a:p>
            <a:r>
              <a:rPr lang="en-GB" dirty="0" smtClean="0"/>
              <a:t>Linking an uploaded file to a rosette</a:t>
            </a:r>
            <a:endParaRPr lang="en-GB" dirty="0"/>
          </a:p>
        </p:txBody>
      </p:sp>
      <p:sp>
        <p:nvSpPr>
          <p:cNvPr id="3" name="Content Placeholder 2"/>
          <p:cNvSpPr>
            <a:spLocks noGrp="1"/>
          </p:cNvSpPr>
          <p:nvPr>
            <p:ph idx="1"/>
          </p:nvPr>
        </p:nvSpPr>
        <p:spPr>
          <a:xfrm>
            <a:off x="457200" y="1124744"/>
            <a:ext cx="7620000" cy="5733256"/>
          </a:xfrm>
        </p:spPr>
        <p:txBody>
          <a:bodyPr>
            <a:normAutofit/>
          </a:bodyPr>
          <a:lstStyle/>
          <a:p>
            <a:r>
              <a:rPr lang="en-GB" dirty="0" smtClean="0"/>
              <a:t>A pop up menu appears on the right hand side  of the screen with all of your assets. Chose the asset you want to link to the rosette</a:t>
            </a:r>
          </a:p>
          <a:p>
            <a:endParaRPr lang="en-GB" dirty="0"/>
          </a:p>
          <a:p>
            <a:endParaRPr lang="en-GB" dirty="0" smtClean="0"/>
          </a:p>
          <a:p>
            <a:endParaRPr lang="en-GB" dirty="0"/>
          </a:p>
          <a:p>
            <a:endParaRPr lang="en-GB" dirty="0" smtClean="0"/>
          </a:p>
          <a:p>
            <a:endParaRPr lang="en-GB" dirty="0" smtClean="0"/>
          </a:p>
          <a:p>
            <a:endParaRPr lang="en-GB" dirty="0" smtClean="0"/>
          </a:p>
          <a:p>
            <a:r>
              <a:rPr lang="en-GB" dirty="0" smtClean="0"/>
              <a:t>A green tick appears in the top left of the asset </a:t>
            </a:r>
          </a:p>
          <a:p>
            <a:pPr marL="114300" indent="0">
              <a:buNone/>
            </a:pPr>
            <a:r>
              <a:rPr lang="en-GB" dirty="0" smtClean="0"/>
              <a:t>(sometimes </a:t>
            </a:r>
            <a:r>
              <a:rPr lang="en-GB" dirty="0" err="1" smtClean="0"/>
              <a:t>ePAD</a:t>
            </a:r>
            <a:r>
              <a:rPr lang="en-GB" dirty="0" smtClean="0"/>
              <a:t> will do this for you </a:t>
            </a:r>
          </a:p>
          <a:p>
            <a:pPr marL="114300" indent="0">
              <a:buNone/>
            </a:pPr>
            <a:r>
              <a:rPr lang="en-GB" dirty="0" smtClean="0"/>
              <a:t>if you go directly from uploading a file </a:t>
            </a:r>
          </a:p>
          <a:p>
            <a:pPr marL="114300" indent="0">
              <a:buNone/>
            </a:pPr>
            <a:r>
              <a:rPr lang="en-GB" dirty="0" smtClean="0"/>
              <a:t>to adding to a rosette). You can add more </a:t>
            </a:r>
          </a:p>
          <a:p>
            <a:pPr marL="114300" indent="0">
              <a:buNone/>
            </a:pPr>
            <a:r>
              <a:rPr lang="en-GB" dirty="0" smtClean="0"/>
              <a:t>than on file. Click done </a:t>
            </a:r>
          </a:p>
        </p:txBody>
      </p:sp>
      <p:pic>
        <p:nvPicPr>
          <p:cNvPr id="8" name="Picture 7"/>
          <p:cNvPicPr/>
          <p:nvPr/>
        </p:nvPicPr>
        <p:blipFill rotWithShape="1">
          <a:blip r:embed="rId2"/>
          <a:srcRect l="17283" t="21036" b="10655"/>
          <a:stretch/>
        </p:blipFill>
        <p:spPr bwMode="auto">
          <a:xfrm>
            <a:off x="623178" y="2289231"/>
            <a:ext cx="4740910" cy="2202180"/>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3"/>
          <a:srcRect l="62353" t="30727"/>
          <a:stretch/>
        </p:blipFill>
        <p:spPr bwMode="auto">
          <a:xfrm>
            <a:off x="6516216" y="4491411"/>
            <a:ext cx="2157730" cy="2233295"/>
          </a:xfrm>
          <a:prstGeom prst="rect">
            <a:avLst/>
          </a:prstGeom>
          <a:ln>
            <a:noFill/>
          </a:ln>
          <a:extLst>
            <a:ext uri="{53640926-AAD7-44D8-BBD7-CCE9431645EC}">
              <a14:shadowObscured xmlns:a14="http://schemas.microsoft.com/office/drawing/2010/main"/>
            </a:ext>
          </a:extLst>
        </p:spPr>
      </p:pic>
      <p:cxnSp>
        <p:nvCxnSpPr>
          <p:cNvPr id="10" name="Straight Arrow Connector 9"/>
          <p:cNvCxnSpPr/>
          <p:nvPr/>
        </p:nvCxnSpPr>
        <p:spPr>
          <a:xfrm>
            <a:off x="5364088" y="5085184"/>
            <a:ext cx="2520280" cy="720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419872" y="6453336"/>
            <a:ext cx="475252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31070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494434" cy="778098"/>
          </a:xfrm>
        </p:spPr>
        <p:txBody>
          <a:bodyPr/>
          <a:lstStyle/>
          <a:p>
            <a:r>
              <a:rPr lang="en-GB" dirty="0" smtClean="0"/>
              <a:t>Linking an upload file to a rosette</a:t>
            </a:r>
            <a:endParaRPr lang="en-GB" dirty="0"/>
          </a:p>
        </p:txBody>
      </p:sp>
      <p:sp>
        <p:nvSpPr>
          <p:cNvPr id="3" name="Content Placeholder 2"/>
          <p:cNvSpPr>
            <a:spLocks noGrp="1"/>
          </p:cNvSpPr>
          <p:nvPr>
            <p:ph idx="1"/>
          </p:nvPr>
        </p:nvSpPr>
        <p:spPr>
          <a:xfrm>
            <a:off x="457200" y="1124744"/>
            <a:ext cx="7620000" cy="5733256"/>
          </a:xfrm>
        </p:spPr>
        <p:txBody>
          <a:bodyPr>
            <a:normAutofit/>
          </a:bodyPr>
          <a:lstStyle/>
          <a:p>
            <a:r>
              <a:rPr lang="en-GB" dirty="0" smtClean="0"/>
              <a:t>The rosette is now yellow in colour with a tick in it and the linked file is shown below the rosette</a:t>
            </a:r>
          </a:p>
          <a:p>
            <a:endParaRPr lang="en-GB" dirty="0" smtClean="0"/>
          </a:p>
          <a:p>
            <a:endParaRPr lang="en-GB" dirty="0"/>
          </a:p>
          <a:p>
            <a:endParaRPr lang="en-GB" dirty="0" smtClean="0"/>
          </a:p>
          <a:p>
            <a:endParaRPr lang="en-GB" dirty="0" smtClean="0"/>
          </a:p>
          <a:p>
            <a:endParaRPr lang="en-GB" dirty="0"/>
          </a:p>
          <a:p>
            <a:endParaRPr lang="en-GB" dirty="0" smtClean="0"/>
          </a:p>
          <a:p>
            <a:r>
              <a:rPr lang="en-GB" dirty="0" smtClean="0"/>
              <a:t>You will have noted the Justify box – this is where you can add addition information or an explanation as to how this meets the standard  of  guidance for your mentor to locate specific information with in  large document </a:t>
            </a:r>
            <a:r>
              <a:rPr lang="en-GB" dirty="0" err="1" smtClean="0"/>
              <a:t>e.g</a:t>
            </a:r>
            <a:r>
              <a:rPr lang="en-GB" dirty="0" smtClean="0"/>
              <a:t> an essay, so if the bit on p5 para 4 meets the standard , indicate this so your mentor doesn't’ have to read the whole essay! </a:t>
            </a:r>
            <a:endParaRPr lang="en-GB" dirty="0" smtClean="0"/>
          </a:p>
          <a:p>
            <a:pPr marL="114300" indent="0">
              <a:buNone/>
            </a:pPr>
            <a:endParaRPr lang="en-GB" dirty="0" smtClean="0"/>
          </a:p>
        </p:txBody>
      </p:sp>
      <p:pic>
        <p:nvPicPr>
          <p:cNvPr id="11" name="Picture 10"/>
          <p:cNvPicPr/>
          <p:nvPr/>
        </p:nvPicPr>
        <p:blipFill rotWithShape="1">
          <a:blip r:embed="rId2"/>
          <a:srcRect l="16087" t="73272" r="22224" b="7110"/>
          <a:stretch/>
        </p:blipFill>
        <p:spPr bwMode="auto">
          <a:xfrm>
            <a:off x="2267744" y="2344268"/>
            <a:ext cx="3816424" cy="13727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556499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Let’s </a:t>
            </a:r>
            <a:r>
              <a:rPr lang="en-GB" dirty="0" smtClean="0"/>
              <a:t>provide evidence for  another standard</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In preparation for this session you were asked to save your Information Governance certificate (data security/data protection)  </a:t>
            </a:r>
            <a:r>
              <a:rPr lang="en-GB" dirty="0" err="1" smtClean="0"/>
              <a:t>ePackage</a:t>
            </a:r>
            <a:r>
              <a:rPr lang="en-GB" dirty="0" smtClean="0"/>
              <a:t> you did on eLearning for Health. </a:t>
            </a:r>
          </a:p>
          <a:p>
            <a:r>
              <a:rPr lang="en-GB" dirty="0" smtClean="0"/>
              <a:t>You should have saved this to your M drive (</a:t>
            </a:r>
            <a:r>
              <a:rPr lang="en-GB" i="1" dirty="0" smtClean="0"/>
              <a:t>note of caution if you did this at home you may have saved it to your home computer!) </a:t>
            </a:r>
          </a:p>
          <a:p>
            <a:r>
              <a:rPr lang="en-GB" dirty="0" smtClean="0"/>
              <a:t>If you haven't done this yet, you need to do this now. </a:t>
            </a:r>
          </a:p>
          <a:p>
            <a:r>
              <a:rPr lang="en-GB" dirty="0" smtClean="0"/>
              <a:t>Once competed.</a:t>
            </a:r>
          </a:p>
          <a:p>
            <a:r>
              <a:rPr lang="en-GB" dirty="0" smtClean="0"/>
              <a:t>Open you </a:t>
            </a:r>
            <a:r>
              <a:rPr lang="en-GB" dirty="0" err="1" smtClean="0"/>
              <a:t>ePAD</a:t>
            </a:r>
            <a:r>
              <a:rPr lang="en-GB" dirty="0" smtClean="0"/>
              <a:t>, go to S1 Practice standards – opens a drop down menu</a:t>
            </a:r>
          </a:p>
          <a:p>
            <a:r>
              <a:rPr lang="en-GB" dirty="0" smtClean="0"/>
              <a:t>Click on the Care and Compassion tab</a:t>
            </a:r>
          </a:p>
          <a:p>
            <a:r>
              <a:rPr lang="en-GB" dirty="0" smtClean="0"/>
              <a:t>Scroll down to standard 7a</a:t>
            </a:r>
          </a:p>
          <a:p>
            <a:r>
              <a:rPr lang="en-GB" dirty="0" smtClean="0"/>
              <a:t>Click on the rosette and upload your certificate to the rosette.</a:t>
            </a:r>
          </a:p>
          <a:p>
            <a:r>
              <a:rPr lang="en-GB" dirty="0" smtClean="0"/>
              <a:t>You can also download you safeguarding certificate for the </a:t>
            </a:r>
            <a:r>
              <a:rPr lang="en-GB" dirty="0" err="1" smtClean="0"/>
              <a:t>ePackage</a:t>
            </a:r>
            <a:r>
              <a:rPr lang="en-GB" dirty="0" smtClean="0"/>
              <a:t> (Safeguarding </a:t>
            </a:r>
            <a:r>
              <a:rPr lang="en-GB" dirty="0"/>
              <a:t>v</a:t>
            </a:r>
            <a:r>
              <a:rPr lang="en-GB" dirty="0" smtClean="0"/>
              <a:t>ulnerable people Key lecture)  and load those to Care and compassion domain, standard 7b.  </a:t>
            </a:r>
            <a:endParaRPr lang="en-GB" dirty="0"/>
          </a:p>
        </p:txBody>
      </p:sp>
    </p:spTree>
    <p:extLst>
      <p:ext uri="{BB962C8B-B14F-4D97-AF65-F5344CB8AC3E}">
        <p14:creationId xmlns:p14="http://schemas.microsoft.com/office/powerpoint/2010/main" val="2347238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72251"/>
            <a:ext cx="7620000" cy="1143000"/>
          </a:xfrm>
        </p:spPr>
        <p:txBody>
          <a:bodyPr/>
          <a:lstStyle/>
          <a:p>
            <a:r>
              <a:rPr lang="en-GB" dirty="0" smtClean="0"/>
              <a:t>Adding files to your asset store</a:t>
            </a:r>
            <a:endParaRPr lang="en-GB" dirty="0"/>
          </a:p>
        </p:txBody>
      </p:sp>
      <p:sp>
        <p:nvSpPr>
          <p:cNvPr id="3" name="Content Placeholder 2"/>
          <p:cNvSpPr>
            <a:spLocks noGrp="1"/>
          </p:cNvSpPr>
          <p:nvPr>
            <p:ph idx="1"/>
          </p:nvPr>
        </p:nvSpPr>
        <p:spPr>
          <a:xfrm>
            <a:off x="179512" y="1052736"/>
            <a:ext cx="8208912" cy="5348064"/>
          </a:xfrm>
        </p:spPr>
        <p:txBody>
          <a:bodyPr>
            <a:normAutofit fontScale="85000" lnSpcReduction="20000"/>
          </a:bodyPr>
          <a:lstStyle/>
          <a:p>
            <a:pPr marL="114300" indent="0">
              <a:buNone/>
            </a:pPr>
            <a:r>
              <a:rPr lang="en-GB" dirty="0" smtClean="0"/>
              <a:t>Images</a:t>
            </a:r>
          </a:p>
          <a:p>
            <a:r>
              <a:rPr lang="en-GB" dirty="0" smtClean="0"/>
              <a:t>Select the image icon from the ADD CONTENT button, which brings up the following:</a:t>
            </a:r>
          </a:p>
          <a:p>
            <a:pPr marL="114300" indent="0">
              <a:buNone/>
            </a:pPr>
            <a:endParaRPr lang="en-GB" dirty="0" smtClean="0"/>
          </a:p>
          <a:p>
            <a:pPr marL="114300" indent="0">
              <a:buNone/>
            </a:pPr>
            <a:endParaRPr lang="en-GB" dirty="0"/>
          </a:p>
          <a:p>
            <a:pPr marL="114300" indent="0">
              <a:buNone/>
            </a:pPr>
            <a:endParaRPr lang="en-GB" dirty="0" smtClean="0"/>
          </a:p>
          <a:p>
            <a:pPr marL="114300" indent="0">
              <a:buNone/>
            </a:pPr>
            <a:endParaRPr lang="en-GB" dirty="0"/>
          </a:p>
          <a:p>
            <a:r>
              <a:rPr lang="en-GB" b="1" dirty="0" smtClean="0"/>
              <a:t>You must ensure any image uploaded doesn’t have copyright. You MUST NOT upload any images of patients, people or confidential documents, even if you are given permission ,as this breaches the trust governance policy</a:t>
            </a:r>
            <a:r>
              <a:rPr lang="en-GB" dirty="0" smtClean="0"/>
              <a:t>. </a:t>
            </a:r>
          </a:p>
          <a:p>
            <a:r>
              <a:rPr lang="en-GB" dirty="0" smtClean="0"/>
              <a:t>Press the open asset store  button.  This opens up your assets on the right hand side of the screen.  Select the ‘would you like to upload?’ option</a:t>
            </a:r>
          </a:p>
          <a:p>
            <a:endParaRPr lang="en-GB" dirty="0"/>
          </a:p>
          <a:p>
            <a:r>
              <a:rPr lang="en-GB" dirty="0" smtClean="0"/>
              <a:t>Then the ‘Or choose a file’ button</a:t>
            </a:r>
          </a:p>
          <a:p>
            <a:pPr marL="114300" indent="0">
              <a:buNone/>
            </a:pPr>
            <a:endParaRPr lang="en-GB" dirty="0" smtClean="0"/>
          </a:p>
          <a:p>
            <a:r>
              <a:rPr lang="en-GB" dirty="0" smtClean="0"/>
              <a:t>Look on your PC for the image you want to use, once you have found the picture select it by double clicking on it.  The picture  will now appear in the right hand side of the screen; if you’re happy with it press the confirm upload button at the bottom of the box (may need to scroll down)</a:t>
            </a:r>
            <a:endParaRPr lang="en-GB" dirty="0"/>
          </a:p>
        </p:txBody>
      </p:sp>
      <p:pic>
        <p:nvPicPr>
          <p:cNvPr id="4" name="Picture 3"/>
          <p:cNvPicPr>
            <a:picLocks noChangeAspect="1"/>
          </p:cNvPicPr>
          <p:nvPr/>
        </p:nvPicPr>
        <p:blipFill>
          <a:blip r:embed="rId2"/>
          <a:stretch>
            <a:fillRect/>
          </a:stretch>
        </p:blipFill>
        <p:spPr>
          <a:xfrm>
            <a:off x="402432" y="1874928"/>
            <a:ext cx="3168351" cy="1138225"/>
          </a:xfrm>
          <a:prstGeom prst="rect">
            <a:avLst/>
          </a:prstGeom>
        </p:spPr>
      </p:pic>
      <p:pic>
        <p:nvPicPr>
          <p:cNvPr id="6" name="Picture 5"/>
          <p:cNvPicPr>
            <a:picLocks noChangeAspect="1"/>
          </p:cNvPicPr>
          <p:nvPr/>
        </p:nvPicPr>
        <p:blipFill>
          <a:blip r:embed="rId3"/>
          <a:stretch>
            <a:fillRect/>
          </a:stretch>
        </p:blipFill>
        <p:spPr>
          <a:xfrm>
            <a:off x="7472245" y="4293096"/>
            <a:ext cx="890121" cy="868052"/>
          </a:xfrm>
          <a:prstGeom prst="rect">
            <a:avLst/>
          </a:prstGeom>
        </p:spPr>
      </p:pic>
      <p:pic>
        <p:nvPicPr>
          <p:cNvPr id="7" name="Picture 6"/>
          <p:cNvPicPr>
            <a:picLocks noChangeAspect="1"/>
          </p:cNvPicPr>
          <p:nvPr/>
        </p:nvPicPr>
        <p:blipFill>
          <a:blip r:embed="rId4"/>
          <a:stretch>
            <a:fillRect/>
          </a:stretch>
        </p:blipFill>
        <p:spPr>
          <a:xfrm>
            <a:off x="418309" y="6096000"/>
            <a:ext cx="2952750" cy="609600"/>
          </a:xfrm>
          <a:prstGeom prst="rect">
            <a:avLst/>
          </a:prstGeom>
        </p:spPr>
      </p:pic>
    </p:spTree>
    <p:extLst>
      <p:ext uri="{BB962C8B-B14F-4D97-AF65-F5344CB8AC3E}">
        <p14:creationId xmlns:p14="http://schemas.microsoft.com/office/powerpoint/2010/main" val="35045319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Photo’s </a:t>
            </a:r>
            <a:r>
              <a:rPr lang="en-GB" sz="3200" dirty="0" smtClean="0"/>
              <a:t>(</a:t>
            </a:r>
            <a:r>
              <a:rPr lang="en-GB" sz="3200" dirty="0" err="1" smtClean="0"/>
              <a:t>nb.</a:t>
            </a:r>
            <a:r>
              <a:rPr lang="en-GB" sz="3200" dirty="0" smtClean="0"/>
              <a:t> for word doc it is better to scan the documents) </a:t>
            </a:r>
            <a:endParaRPr lang="en-GB"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328" y="1508919"/>
            <a:ext cx="7848872" cy="5349081"/>
          </a:xfrm>
        </p:spPr>
      </p:pic>
    </p:spTree>
    <p:extLst>
      <p:ext uri="{BB962C8B-B14F-4D97-AF65-F5344CB8AC3E}">
        <p14:creationId xmlns:p14="http://schemas.microsoft.com/office/powerpoint/2010/main" val="40507345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a:t>
            </a:r>
            <a:r>
              <a:rPr lang="en-GB" dirty="0" smtClean="0"/>
              <a:t>ssets</a:t>
            </a:r>
            <a:endParaRPr lang="en-GB" dirty="0"/>
          </a:p>
        </p:txBody>
      </p:sp>
      <p:sp>
        <p:nvSpPr>
          <p:cNvPr id="3" name="Content Placeholder 2"/>
          <p:cNvSpPr>
            <a:spLocks noGrp="1"/>
          </p:cNvSpPr>
          <p:nvPr>
            <p:ph idx="1"/>
          </p:nvPr>
        </p:nvSpPr>
        <p:spPr/>
        <p:txBody>
          <a:bodyPr/>
          <a:lstStyle/>
          <a:p>
            <a:r>
              <a:rPr lang="en-GB" dirty="0" smtClean="0"/>
              <a:t>You will soon find that your ‘Asset’ store grows as you progress through the programme.</a:t>
            </a:r>
          </a:p>
          <a:p>
            <a:r>
              <a:rPr lang="en-GB" dirty="0" smtClean="0"/>
              <a:t>This is expected due to the amount of evidence you will be collecting, writing and uploading to your ePAD.</a:t>
            </a:r>
          </a:p>
          <a:p>
            <a:r>
              <a:rPr lang="en-GB" dirty="0" smtClean="0"/>
              <a:t>Do not delete any assets to create space as this will remove it from wherever it is linked to in </a:t>
            </a:r>
            <a:r>
              <a:rPr lang="en-GB" dirty="0" err="1" smtClean="0"/>
              <a:t>ePAD</a:t>
            </a:r>
            <a:r>
              <a:rPr lang="en-GB" dirty="0" smtClean="0"/>
              <a:t>.</a:t>
            </a:r>
          </a:p>
          <a:p>
            <a:r>
              <a:rPr lang="en-GB" dirty="0" smtClean="0"/>
              <a:t>However, for ease, the asset store will display your most recent files first.  </a:t>
            </a:r>
            <a:endParaRPr lang="en-GB" dirty="0"/>
          </a:p>
        </p:txBody>
      </p:sp>
    </p:spTree>
    <p:extLst>
      <p:ext uri="{BB962C8B-B14F-4D97-AF65-F5344CB8AC3E}">
        <p14:creationId xmlns:p14="http://schemas.microsoft.com/office/powerpoint/2010/main" val="880108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How to create an attendance </a:t>
            </a:r>
            <a:r>
              <a:rPr lang="en-GB" dirty="0"/>
              <a:t> </a:t>
            </a:r>
            <a:r>
              <a:rPr lang="en-GB" dirty="0" smtClean="0"/>
              <a:t>(or Absence) form</a:t>
            </a:r>
            <a:endParaRPr lang="en-GB" dirty="0"/>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val="4215583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Terminology and symbols</a:t>
            </a:r>
            <a:br>
              <a:rPr lang="en-GB" dirty="0" smtClean="0"/>
            </a:br>
            <a:endParaRPr lang="en-GB" dirty="0"/>
          </a:p>
        </p:txBody>
      </p:sp>
      <p:pic>
        <p:nvPicPr>
          <p:cNvPr id="4" name="Content Placeholder 3"/>
          <p:cNvPicPr>
            <a:picLocks noGrp="1"/>
          </p:cNvPicPr>
          <p:nvPr>
            <p:ph idx="1"/>
          </p:nvPr>
        </p:nvPicPr>
        <p:blipFill rotWithShape="1">
          <a:blip r:embed="rId2"/>
          <a:srcRect t="4738" r="38100" b="68055"/>
          <a:stretch/>
        </p:blipFill>
        <p:spPr bwMode="auto">
          <a:xfrm>
            <a:off x="457200" y="2845853"/>
            <a:ext cx="8229600" cy="2034657"/>
          </a:xfrm>
          <a:prstGeom prst="rect">
            <a:avLst/>
          </a:prstGeom>
          <a:ln>
            <a:noFill/>
          </a:ln>
          <a:extLst>
            <a:ext uri="{53640926-AAD7-44D8-BBD7-CCE9431645EC}">
              <a14:shadowObscured xmlns:a14="http://schemas.microsoft.com/office/drawing/2010/main"/>
            </a:ext>
          </a:extLst>
        </p:spPr>
      </p:pic>
      <p:sp>
        <p:nvSpPr>
          <p:cNvPr id="5" name="Oval Callout 4"/>
          <p:cNvSpPr/>
          <p:nvPr/>
        </p:nvSpPr>
        <p:spPr>
          <a:xfrm>
            <a:off x="168660" y="836712"/>
            <a:ext cx="2027076" cy="1908792"/>
          </a:xfrm>
          <a:prstGeom prst="wedgeEllipseCallout">
            <a:avLst>
              <a:gd name="adj1" fmla="val -20643"/>
              <a:gd name="adj2" fmla="val 757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Burger menu – drop down of actions/tabs</a:t>
            </a:r>
            <a:endParaRPr lang="en-GB" dirty="0"/>
          </a:p>
        </p:txBody>
      </p:sp>
      <p:sp>
        <p:nvSpPr>
          <p:cNvPr id="6" name="Oval Callout 5"/>
          <p:cNvSpPr/>
          <p:nvPr/>
        </p:nvSpPr>
        <p:spPr>
          <a:xfrm>
            <a:off x="168660" y="4887556"/>
            <a:ext cx="2459124" cy="2016224"/>
          </a:xfrm>
          <a:prstGeom prst="wedgeEllipseCallout">
            <a:avLst>
              <a:gd name="adj1" fmla="val -1835"/>
              <a:gd name="adj2" fmla="val -616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Students need to click ‘</a:t>
            </a:r>
            <a:r>
              <a:rPr lang="en-GB" b="1" dirty="0" smtClean="0">
                <a:solidFill>
                  <a:srgbClr val="FF0000"/>
                </a:solidFill>
              </a:rPr>
              <a:t>Edit this asset</a:t>
            </a:r>
            <a:r>
              <a:rPr lang="en-GB" dirty="0" smtClean="0"/>
              <a:t>’ here before you can add new information to the </a:t>
            </a:r>
            <a:r>
              <a:rPr lang="en-GB" dirty="0" err="1" smtClean="0"/>
              <a:t>ePAD</a:t>
            </a:r>
            <a:endParaRPr lang="en-GB" dirty="0"/>
          </a:p>
        </p:txBody>
      </p:sp>
      <p:sp>
        <p:nvSpPr>
          <p:cNvPr id="7" name="Oval Callout 6"/>
          <p:cNvSpPr/>
          <p:nvPr/>
        </p:nvSpPr>
        <p:spPr>
          <a:xfrm>
            <a:off x="2411760" y="957203"/>
            <a:ext cx="2232248" cy="1888649"/>
          </a:xfrm>
          <a:prstGeom prst="wedgeEllipseCallout">
            <a:avLst>
              <a:gd name="adj1" fmla="val -104461"/>
              <a:gd name="adj2" fmla="val 695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To go back to your home page you can click on Logo or on the green man</a:t>
            </a:r>
            <a:endParaRPr lang="en-GB" dirty="0"/>
          </a:p>
        </p:txBody>
      </p:sp>
      <p:cxnSp>
        <p:nvCxnSpPr>
          <p:cNvPr id="9" name="Straight Arrow Connector 8"/>
          <p:cNvCxnSpPr/>
          <p:nvPr/>
        </p:nvCxnSpPr>
        <p:spPr>
          <a:xfrm flipH="1">
            <a:off x="2627784" y="2636912"/>
            <a:ext cx="360040" cy="7200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5292080" y="1196752"/>
            <a:ext cx="1800200"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Tabs indicating content within the tab</a:t>
            </a:r>
            <a:endParaRPr lang="en-GB" dirty="0"/>
          </a:p>
        </p:txBody>
      </p:sp>
      <p:cxnSp>
        <p:nvCxnSpPr>
          <p:cNvPr id="12" name="Straight Arrow Connector 11"/>
          <p:cNvCxnSpPr>
            <a:stCxn id="10" idx="3"/>
          </p:cNvCxnSpPr>
          <p:nvPr/>
        </p:nvCxnSpPr>
        <p:spPr>
          <a:xfrm flipH="1">
            <a:off x="3994920" y="2303080"/>
            <a:ext cx="1560793" cy="126993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079822" y="2400701"/>
            <a:ext cx="838332" cy="1267294"/>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356185" y="2492896"/>
            <a:ext cx="60875" cy="123252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852874" y="2269328"/>
            <a:ext cx="887478" cy="1398667"/>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2" name="Oval Callout 21"/>
          <p:cNvSpPr/>
          <p:nvPr/>
        </p:nvSpPr>
        <p:spPr>
          <a:xfrm>
            <a:off x="4139952" y="5001243"/>
            <a:ext cx="3456384" cy="1788850"/>
          </a:xfrm>
          <a:prstGeom prst="wedgeEllipseCallout">
            <a:avLst>
              <a:gd name="adj1" fmla="val -81931"/>
              <a:gd name="adj2" fmla="val -1402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rgbClr val="FF0000"/>
                </a:solidFill>
              </a:rPr>
              <a:t>Atlas, the blue world</a:t>
            </a:r>
            <a:r>
              <a:rPr lang="en-GB" dirty="0" smtClean="0"/>
              <a:t> </a:t>
            </a:r>
            <a:r>
              <a:rPr lang="en-GB" b="1" dirty="0" smtClean="0">
                <a:solidFill>
                  <a:srgbClr val="FF0000"/>
                </a:solidFill>
              </a:rPr>
              <a:t>symbol</a:t>
            </a:r>
            <a:r>
              <a:rPr lang="en-GB" dirty="0" smtClean="0"/>
              <a:t>– the area for assessment accessed by mentor and tutors – students cannot open this area </a:t>
            </a:r>
            <a:endParaRPr lang="en-GB" dirty="0"/>
          </a:p>
        </p:txBody>
      </p:sp>
    </p:spTree>
    <p:extLst>
      <p:ext uri="{BB962C8B-B14F-4D97-AF65-F5344CB8AC3E}">
        <p14:creationId xmlns:p14="http://schemas.microsoft.com/office/powerpoint/2010/main" val="16596669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426170"/>
          </a:xfrm>
        </p:spPr>
        <p:txBody>
          <a:bodyPr/>
          <a:lstStyle/>
          <a:p>
            <a:r>
              <a:rPr lang="en-GB" sz="4000" dirty="0" smtClean="0"/>
              <a:t>How to: complete an attendance (or absence)  template</a:t>
            </a:r>
            <a:endParaRPr lang="en-GB" sz="4000" dirty="0"/>
          </a:p>
        </p:txBody>
      </p:sp>
      <p:sp>
        <p:nvSpPr>
          <p:cNvPr id="3" name="Content Placeholder 2"/>
          <p:cNvSpPr>
            <a:spLocks noGrp="1"/>
          </p:cNvSpPr>
          <p:nvPr>
            <p:ph idx="1"/>
          </p:nvPr>
        </p:nvSpPr>
        <p:spPr/>
        <p:txBody>
          <a:bodyPr>
            <a:normAutofit/>
          </a:bodyPr>
          <a:lstStyle/>
          <a:p>
            <a:endParaRPr lang="en-GB" sz="2600" dirty="0" smtClean="0"/>
          </a:p>
          <a:p>
            <a:r>
              <a:rPr lang="en-GB" sz="2600" dirty="0" smtClean="0"/>
              <a:t>First of all make sure that the search criteria is turned ON:</a:t>
            </a:r>
          </a:p>
          <a:p>
            <a:endParaRPr lang="en-GB" dirty="0"/>
          </a:p>
          <a:p>
            <a:endParaRPr lang="en-GB" dirty="0" smtClean="0"/>
          </a:p>
          <a:p>
            <a:endParaRPr lang="en-GB" dirty="0"/>
          </a:p>
          <a:p>
            <a:endParaRPr lang="en-GB" sz="2500" dirty="0" smtClean="0"/>
          </a:p>
          <a:p>
            <a:r>
              <a:rPr lang="en-GB" sz="2500" dirty="0" smtClean="0"/>
              <a:t>To </a:t>
            </a:r>
            <a:r>
              <a:rPr lang="en-GB" sz="2500" dirty="0"/>
              <a:t>enable this page to work please click accept criteria, then when you save your attendance sheets they will automatically appear here and your target hours will accumulate over the stages of your course</a:t>
            </a:r>
            <a:r>
              <a:rPr lang="en-GB" sz="2500" dirty="0" smtClean="0"/>
              <a:t>.</a:t>
            </a:r>
          </a:p>
          <a:p>
            <a:endParaRPr lang="en-GB" dirty="0" smtClean="0"/>
          </a:p>
          <a:p>
            <a:endParaRPr lang="en-GB"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2708920"/>
            <a:ext cx="3724275"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75280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778098"/>
          </a:xfrm>
        </p:spPr>
        <p:txBody>
          <a:bodyPr/>
          <a:lstStyle/>
          <a:p>
            <a:r>
              <a:rPr lang="en-GB" sz="4000" dirty="0"/>
              <a:t>How to: complete an attendance (or absence)  template</a:t>
            </a:r>
          </a:p>
        </p:txBody>
      </p:sp>
      <p:sp>
        <p:nvSpPr>
          <p:cNvPr id="3" name="Content Placeholder 2"/>
          <p:cNvSpPr>
            <a:spLocks noGrp="1"/>
          </p:cNvSpPr>
          <p:nvPr>
            <p:ph idx="1"/>
          </p:nvPr>
        </p:nvSpPr>
        <p:spPr/>
        <p:txBody>
          <a:bodyPr>
            <a:normAutofit fontScale="92500" lnSpcReduction="10000"/>
          </a:bodyPr>
          <a:lstStyle/>
          <a:p>
            <a:r>
              <a:rPr lang="en-GB" sz="2500" dirty="0" smtClean="0"/>
              <a:t>Go to the resources store (it is not yet personalised) Make sure you open the ATTENDANCE form and not the absence form </a:t>
            </a:r>
          </a:p>
          <a:p>
            <a:r>
              <a:rPr lang="en-GB" sz="2500" dirty="0" smtClean="0"/>
              <a:t>Complete </a:t>
            </a:r>
            <a:r>
              <a:rPr lang="en-GB" sz="2500" dirty="0"/>
              <a:t>an attendance template for each week </a:t>
            </a:r>
            <a:r>
              <a:rPr lang="en-GB" sz="2500" dirty="0" smtClean="0"/>
              <a:t>you are in </a:t>
            </a:r>
            <a:r>
              <a:rPr lang="en-GB" sz="2500" dirty="0"/>
              <a:t>placement.  You will find this in your resource </a:t>
            </a:r>
            <a:r>
              <a:rPr lang="en-GB" sz="2500" dirty="0" smtClean="0"/>
              <a:t>centre.</a:t>
            </a:r>
          </a:p>
          <a:p>
            <a:r>
              <a:rPr lang="en-GB" sz="2500" dirty="0" smtClean="0"/>
              <a:t>Complete the template as per the instructions remembering to save it as w/c --/--/---- Placement and ward</a:t>
            </a:r>
          </a:p>
          <a:p>
            <a:r>
              <a:rPr lang="en-GB" sz="2500" dirty="0" err="1" smtClean="0"/>
              <a:t>E.g</a:t>
            </a:r>
            <a:r>
              <a:rPr lang="en-GB" sz="2500" dirty="0" smtClean="0"/>
              <a:t> </a:t>
            </a:r>
          </a:p>
          <a:p>
            <a:r>
              <a:rPr lang="en-GB" sz="2500" dirty="0" smtClean="0"/>
              <a:t>W/C 14</a:t>
            </a:r>
            <a:r>
              <a:rPr lang="en-GB" sz="2500" baseline="30000" dirty="0" smtClean="0"/>
              <a:t>th</a:t>
            </a:r>
            <a:r>
              <a:rPr lang="en-GB" sz="2500" dirty="0" smtClean="0"/>
              <a:t> Jan 2019 Placement 1 (or </a:t>
            </a:r>
            <a:r>
              <a:rPr lang="en-GB" sz="2500" dirty="0" err="1" smtClean="0"/>
              <a:t>P1</a:t>
            </a:r>
            <a:r>
              <a:rPr lang="en-GB" sz="2500" dirty="0" smtClean="0"/>
              <a:t>) </a:t>
            </a:r>
            <a:r>
              <a:rPr lang="en-GB" sz="2500" dirty="0" err="1" smtClean="0"/>
              <a:t>L40</a:t>
            </a:r>
            <a:endParaRPr lang="en-GB" sz="2500" dirty="0" smtClean="0"/>
          </a:p>
          <a:p>
            <a:endParaRPr lang="en-GB" sz="2500" dirty="0"/>
          </a:p>
          <a:p>
            <a:r>
              <a:rPr lang="en-GB" sz="2500" dirty="0" smtClean="0"/>
              <a:t>Your </a:t>
            </a:r>
            <a:r>
              <a:rPr lang="en-GB" sz="2500" dirty="0"/>
              <a:t>mentor will check this weekly and confirm the total hours for the week and this is then locked for monitoring by the administration team</a:t>
            </a:r>
          </a:p>
          <a:p>
            <a:endParaRPr lang="en-GB" dirty="0" smtClean="0"/>
          </a:p>
          <a:p>
            <a:endParaRPr lang="en-GB" dirty="0"/>
          </a:p>
        </p:txBody>
      </p:sp>
    </p:spTree>
    <p:extLst>
      <p:ext uri="{BB962C8B-B14F-4D97-AF65-F5344CB8AC3E}">
        <p14:creationId xmlns:p14="http://schemas.microsoft.com/office/powerpoint/2010/main" val="10207554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How to: complete an attendance (or absence)  template</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1700808"/>
            <a:ext cx="6183875" cy="4032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4167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274042"/>
          </a:xfrm>
        </p:spPr>
        <p:txBody>
          <a:bodyPr/>
          <a:lstStyle/>
          <a:p>
            <a:r>
              <a:rPr lang="en-GB" sz="2000" dirty="0"/>
              <a:t>How to: complete an attendance (or absence)  template</a:t>
            </a:r>
          </a:p>
        </p:txBody>
      </p:sp>
      <p:sp>
        <p:nvSpPr>
          <p:cNvPr id="3" name="Content Placeholder 2"/>
          <p:cNvSpPr>
            <a:spLocks noGrp="1"/>
          </p:cNvSpPr>
          <p:nvPr>
            <p:ph idx="1"/>
          </p:nvPr>
        </p:nvSpPr>
        <p:spPr>
          <a:xfrm>
            <a:off x="457200" y="692696"/>
            <a:ext cx="8147248" cy="5708104"/>
          </a:xfrm>
        </p:spPr>
        <p:txBody>
          <a:bodyPr>
            <a:normAutofit fontScale="70000" lnSpcReduction="20000"/>
          </a:bodyPr>
          <a:lstStyle/>
          <a:p>
            <a:endParaRPr lang="en-GB" dirty="0" smtClean="0"/>
          </a:p>
          <a:p>
            <a:r>
              <a:rPr lang="en-GB" dirty="0" smtClean="0"/>
              <a:t>Title                                                                                         who you worked with and email </a:t>
            </a:r>
          </a:p>
          <a:p>
            <a:pPr marL="114300" indent="0">
              <a:buNone/>
            </a:pPr>
            <a:r>
              <a:rPr lang="en-GB" dirty="0" smtClean="0"/>
              <a:t>                                                                                                                  address if not hub</a:t>
            </a:r>
          </a:p>
          <a:p>
            <a:endParaRPr lang="en-GB" dirty="0"/>
          </a:p>
          <a:p>
            <a:endParaRPr lang="en-GB" dirty="0" smtClean="0"/>
          </a:p>
          <a:p>
            <a:endParaRPr lang="en-GB" dirty="0"/>
          </a:p>
          <a:p>
            <a:endParaRPr lang="en-GB" dirty="0" smtClean="0"/>
          </a:p>
          <a:p>
            <a:endParaRPr lang="en-GB" dirty="0"/>
          </a:p>
          <a:p>
            <a:r>
              <a:rPr lang="en-GB" dirty="0" smtClean="0"/>
              <a:t>Start time</a:t>
            </a:r>
          </a:p>
          <a:p>
            <a:endParaRPr lang="en-GB" dirty="0"/>
          </a:p>
          <a:p>
            <a:endParaRPr lang="en-GB" dirty="0" smtClean="0"/>
          </a:p>
          <a:p>
            <a:endParaRPr lang="en-GB" dirty="0" smtClean="0"/>
          </a:p>
          <a:p>
            <a:endParaRPr lang="en-GB" dirty="0"/>
          </a:p>
          <a:p>
            <a:endParaRPr lang="en-GB" dirty="0" smtClean="0"/>
          </a:p>
          <a:p>
            <a:endParaRPr lang="en-GB" dirty="0"/>
          </a:p>
          <a:p>
            <a:endParaRPr lang="en-GB" dirty="0"/>
          </a:p>
          <a:p>
            <a:r>
              <a:rPr lang="en-GB" dirty="0" smtClean="0"/>
              <a:t>End time </a:t>
            </a:r>
          </a:p>
          <a:p>
            <a:endParaRPr lang="en-GB" dirty="0"/>
          </a:p>
          <a:p>
            <a:endParaRPr lang="en-GB" dirty="0" smtClean="0"/>
          </a:p>
          <a:p>
            <a:pPr marL="114300" indent="0">
              <a:buNone/>
            </a:pPr>
            <a:endParaRPr lang="en-GB" dirty="0" smtClean="0"/>
          </a:p>
          <a:p>
            <a:pPr marL="114300" indent="0">
              <a:buNone/>
            </a:pPr>
            <a:endParaRPr lang="en-GB" dirty="0"/>
          </a:p>
          <a:p>
            <a:pPr marL="114300" indent="0">
              <a:buNone/>
            </a:pPr>
            <a:r>
              <a:rPr lang="en-GB" dirty="0" smtClean="0"/>
              <a:t>                                                                               </a:t>
            </a:r>
          </a:p>
          <a:p>
            <a:pPr marL="114300" indent="0">
              <a:buNone/>
            </a:pPr>
            <a:r>
              <a:rPr lang="en-GB" dirty="0"/>
              <a:t> </a:t>
            </a:r>
            <a:r>
              <a:rPr lang="en-GB" dirty="0" smtClean="0"/>
              <a:t>                                                                                                   total hours for the shift (minus breaks)                     </a:t>
            </a:r>
          </a:p>
          <a:p>
            <a:endParaRPr lang="en-GB" dirty="0"/>
          </a:p>
          <a:p>
            <a:pPr marL="114300" indent="0">
              <a:buNone/>
            </a:pPr>
            <a:endParaRPr lang="en-GB" dirty="0" smtClean="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3599" y="1501552"/>
            <a:ext cx="6183875" cy="4032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Arrow Connector 10"/>
          <p:cNvCxnSpPr/>
          <p:nvPr/>
        </p:nvCxnSpPr>
        <p:spPr>
          <a:xfrm>
            <a:off x="6586583" y="1501552"/>
            <a:ext cx="72008" cy="216024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497475" y="861864"/>
            <a:ext cx="2498461" cy="2351112"/>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917082" y="4482995"/>
            <a:ext cx="3921136" cy="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7232548" y="5157118"/>
            <a:ext cx="0" cy="609692"/>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917082" y="3022984"/>
            <a:ext cx="3384376" cy="1277615"/>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492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274042"/>
          </a:xfrm>
        </p:spPr>
        <p:txBody>
          <a:bodyPr/>
          <a:lstStyle/>
          <a:p>
            <a:r>
              <a:rPr lang="en-GB" sz="2000" dirty="0"/>
              <a:t>How to: complete an attendance (or absence)  template</a:t>
            </a:r>
          </a:p>
        </p:txBody>
      </p:sp>
      <p:sp>
        <p:nvSpPr>
          <p:cNvPr id="3" name="Content Placeholder 2"/>
          <p:cNvSpPr>
            <a:spLocks noGrp="1"/>
          </p:cNvSpPr>
          <p:nvPr>
            <p:ph idx="1"/>
          </p:nvPr>
        </p:nvSpPr>
        <p:spPr>
          <a:xfrm>
            <a:off x="457200" y="692696"/>
            <a:ext cx="7620000" cy="5708104"/>
          </a:xfrm>
        </p:spPr>
        <p:txBody>
          <a:bodyPr>
            <a:normAutofit fontScale="92500" lnSpcReduction="20000"/>
          </a:bodyPr>
          <a:lstStyle/>
          <a:p>
            <a:endParaRPr lang="en-GB" dirty="0" smtClean="0"/>
          </a:p>
          <a:p>
            <a:endParaRPr lang="en-GB" dirty="0"/>
          </a:p>
          <a:p>
            <a:r>
              <a:rPr lang="en-GB" dirty="0" smtClean="0"/>
              <a:t>This has</a:t>
            </a:r>
          </a:p>
          <a:p>
            <a:pPr marL="114300" indent="0">
              <a:buNone/>
            </a:pPr>
            <a:r>
              <a:rPr lang="en-GB" dirty="0" smtClean="0"/>
              <a:t>One </a:t>
            </a:r>
          </a:p>
          <a:p>
            <a:pPr marL="114300" indent="0">
              <a:buNone/>
            </a:pPr>
            <a:r>
              <a:rPr lang="en-GB" dirty="0" smtClean="0"/>
              <a:t>Linked</a:t>
            </a:r>
          </a:p>
          <a:p>
            <a:pPr marL="114300" indent="0">
              <a:buNone/>
            </a:pPr>
            <a:r>
              <a:rPr lang="en-GB" dirty="0" smtClean="0"/>
              <a:t>Asset</a:t>
            </a:r>
          </a:p>
          <a:p>
            <a:pPr marL="114300" indent="0">
              <a:buNone/>
            </a:pPr>
            <a:r>
              <a:rPr lang="en-GB" dirty="0" smtClean="0"/>
              <a:t>As </a:t>
            </a:r>
          </a:p>
          <a:p>
            <a:pPr marL="114300" indent="0">
              <a:buNone/>
            </a:pPr>
            <a:r>
              <a:rPr lang="en-GB" dirty="0" smtClean="0"/>
              <a:t>Verification     </a:t>
            </a:r>
          </a:p>
          <a:p>
            <a:pPr marL="114300" indent="0">
              <a:buNone/>
            </a:pPr>
            <a:r>
              <a:rPr lang="en-GB" dirty="0" smtClean="0"/>
              <a:t>Of hours</a:t>
            </a:r>
          </a:p>
          <a:p>
            <a:pPr marL="114300" indent="0">
              <a:buNone/>
            </a:pPr>
            <a:r>
              <a:rPr lang="en-GB" dirty="0" smtClean="0"/>
              <a:t> claimed</a:t>
            </a:r>
            <a:endParaRPr lang="en-GB" dirty="0"/>
          </a:p>
          <a:p>
            <a:endParaRPr lang="en-GB" dirty="0" smtClean="0"/>
          </a:p>
          <a:p>
            <a:endParaRPr lang="en-GB" dirty="0"/>
          </a:p>
          <a:p>
            <a:endParaRPr lang="en-GB" dirty="0" smtClean="0"/>
          </a:p>
          <a:p>
            <a:endParaRPr lang="en-GB" dirty="0"/>
          </a:p>
          <a:p>
            <a:r>
              <a:rPr lang="en-GB" dirty="0" smtClean="0"/>
              <a:t>Your mentor confirms here</a:t>
            </a:r>
          </a:p>
          <a:p>
            <a:endParaRPr lang="en-GB" dirty="0"/>
          </a:p>
          <a:p>
            <a:endParaRPr lang="en-GB" dirty="0" smtClean="0"/>
          </a:p>
          <a:p>
            <a:r>
              <a:rPr lang="en-GB" dirty="0" smtClean="0"/>
              <a:t>The final total is auto addition (Pebble Pad does it for  you )</a:t>
            </a:r>
            <a:endParaRPr lang="en-GB"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2883" y="981078"/>
            <a:ext cx="5529654" cy="3456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4499992" y="1052736"/>
            <a:ext cx="72008"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907704" y="3284984"/>
            <a:ext cx="2736304" cy="7200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483768" y="4149080"/>
            <a:ext cx="936104" cy="7920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508104" y="2780928"/>
            <a:ext cx="792088" cy="310472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58675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426170"/>
          </a:xfrm>
        </p:spPr>
        <p:txBody>
          <a:bodyPr/>
          <a:lstStyle/>
          <a:p>
            <a:r>
              <a:rPr lang="en-GB" sz="4000" dirty="0"/>
              <a:t>How to: complete an attendance (or absence)  template</a:t>
            </a:r>
          </a:p>
        </p:txBody>
      </p:sp>
      <p:sp>
        <p:nvSpPr>
          <p:cNvPr id="3" name="Content Placeholder 2"/>
          <p:cNvSpPr>
            <a:spLocks noGrp="1"/>
          </p:cNvSpPr>
          <p:nvPr>
            <p:ph idx="1"/>
          </p:nvPr>
        </p:nvSpPr>
        <p:spPr>
          <a:xfrm>
            <a:off x="457200" y="1600200"/>
            <a:ext cx="7931224" cy="5069160"/>
          </a:xfrm>
        </p:spPr>
        <p:txBody>
          <a:bodyPr>
            <a:normAutofit/>
          </a:bodyPr>
          <a:lstStyle/>
          <a:p>
            <a:r>
              <a:rPr lang="en-GB" sz="2600" dirty="0" smtClean="0"/>
              <a:t>Now go to your </a:t>
            </a:r>
            <a:r>
              <a:rPr lang="en-GB" sz="2600" dirty="0" err="1" smtClean="0"/>
              <a:t>ePAD</a:t>
            </a:r>
            <a:endParaRPr lang="en-GB" sz="2600" dirty="0" smtClean="0"/>
          </a:p>
          <a:p>
            <a:r>
              <a:rPr lang="en-GB" sz="2600" dirty="0" smtClean="0"/>
              <a:t>Open the attendance  tag and correct placement sub tab</a:t>
            </a:r>
          </a:p>
          <a:p>
            <a:r>
              <a:rPr lang="en-GB" sz="2600" dirty="0" smtClean="0"/>
              <a:t>Click the search button to ‘on’ (if not already done so) </a:t>
            </a:r>
          </a:p>
          <a:p>
            <a:endParaRPr lang="en-GB" sz="2600" dirty="0"/>
          </a:p>
          <a:p>
            <a:pPr marL="114300" indent="0">
              <a:buNone/>
            </a:pPr>
            <a:endParaRPr lang="en-GB" dirty="0"/>
          </a:p>
          <a:p>
            <a:pPr marL="114300" indent="0">
              <a:buNone/>
            </a:pPr>
            <a:endParaRPr lang="en-GB" dirty="0"/>
          </a:p>
          <a:p>
            <a:r>
              <a:rPr lang="en-GB" dirty="0" smtClean="0"/>
              <a:t>Your attendance sheet should now appear. </a:t>
            </a:r>
          </a:p>
          <a:p>
            <a:r>
              <a:rPr lang="en-GB" dirty="0" smtClean="0"/>
              <a:t>You will need to switch the search button for the correct placement tab when you start you next placement</a:t>
            </a:r>
          </a:p>
          <a:p>
            <a:r>
              <a:rPr lang="en-GB" dirty="0" smtClean="0"/>
              <a:t>Follow the same process for an absence sheet (NB only one tab for absence so all you absence forms are shown in this tab</a:t>
            </a:r>
          </a:p>
          <a:p>
            <a:pPr marL="114300" indent="0">
              <a:buNone/>
            </a:pPr>
            <a:endParaRPr lang="en-GB" sz="2500" dirty="0" smtClean="0"/>
          </a:p>
          <a:p>
            <a:endParaRPr lang="en-GB"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3501008"/>
            <a:ext cx="3724275"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37909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5" y="274638"/>
            <a:ext cx="8840280" cy="1143000"/>
          </a:xfrm>
        </p:spPr>
        <p:txBody>
          <a:bodyPr/>
          <a:lstStyle/>
          <a:p>
            <a:r>
              <a:rPr lang="en-GB" sz="4400" b="1" dirty="0" smtClean="0"/>
              <a:t>How to complete an Absence form </a:t>
            </a:r>
            <a:endParaRPr lang="en-GB" sz="4400" b="1" dirty="0"/>
          </a:p>
        </p:txBody>
      </p:sp>
      <p:sp>
        <p:nvSpPr>
          <p:cNvPr id="3" name="Content Placeholder 2"/>
          <p:cNvSpPr>
            <a:spLocks noGrp="1"/>
          </p:cNvSpPr>
          <p:nvPr>
            <p:ph idx="1"/>
          </p:nvPr>
        </p:nvSpPr>
        <p:spPr>
          <a:xfrm>
            <a:off x="107505" y="1268760"/>
            <a:ext cx="8280919" cy="5132040"/>
          </a:xfrm>
        </p:spPr>
        <p:txBody>
          <a:bodyPr>
            <a:normAutofit fontScale="92500" lnSpcReduction="20000"/>
          </a:bodyPr>
          <a:lstStyle/>
          <a:p>
            <a:r>
              <a:rPr lang="en-GB" dirty="0" smtClean="0"/>
              <a:t>Exactly as for an attendance form except </a:t>
            </a:r>
          </a:p>
          <a:p>
            <a:r>
              <a:rPr lang="en-GB" dirty="0" smtClean="0"/>
              <a:t>You use an absence form ! So let’s do it</a:t>
            </a:r>
          </a:p>
          <a:p>
            <a:r>
              <a:rPr lang="en-GB" dirty="0" smtClean="0"/>
              <a:t>In your resource store find the Absence form, complete it as </a:t>
            </a:r>
          </a:p>
          <a:p>
            <a:r>
              <a:rPr lang="en-GB" dirty="0" smtClean="0"/>
              <a:t>W/C (this week) Test absence form</a:t>
            </a:r>
          </a:p>
          <a:p>
            <a:r>
              <a:rPr lang="en-GB" dirty="0" smtClean="0"/>
              <a:t>Complete it as 1 hours absence on today’s date and save </a:t>
            </a:r>
          </a:p>
          <a:p>
            <a:r>
              <a:rPr lang="en-GB" dirty="0" smtClean="0"/>
              <a:t>You need to go to the Absence tab and</a:t>
            </a:r>
          </a:p>
          <a:p>
            <a:r>
              <a:rPr lang="en-GB" sz="2400" dirty="0"/>
              <a:t>Click the search button to ‘on’ (if not already done so) </a:t>
            </a:r>
          </a:p>
          <a:p>
            <a:endParaRPr lang="en-GB" sz="2400" dirty="0"/>
          </a:p>
          <a:p>
            <a:pPr marL="114300" indent="0">
              <a:buNone/>
            </a:pPr>
            <a:endParaRPr lang="en-GB" dirty="0" smtClean="0"/>
          </a:p>
          <a:p>
            <a:pPr marL="114300" indent="0">
              <a:buNone/>
            </a:pPr>
            <a:endParaRPr lang="en-GB" dirty="0"/>
          </a:p>
          <a:p>
            <a:r>
              <a:rPr lang="en-GB" dirty="0" smtClean="0"/>
              <a:t>Your absence sheet should now appear (don’t worry we will deduce this test for your absence total) .</a:t>
            </a:r>
          </a:p>
          <a:p>
            <a:r>
              <a:rPr lang="en-GB" dirty="0" smtClean="0">
                <a:solidFill>
                  <a:srgbClr val="FF0000"/>
                </a:solidFill>
              </a:rPr>
              <a:t>You must complete a weekly absence form for any week you have an absence DO NOT PUT ABSENCE HOURS ON YOUR ATTENDANCE  SHEET  </a:t>
            </a:r>
            <a:endParaRPr lang="en-GB" dirty="0">
              <a:solidFill>
                <a:srgbClr val="FF0000"/>
              </a:solidFill>
            </a:endParaRPr>
          </a:p>
          <a:p>
            <a:r>
              <a:rPr lang="en-GB" dirty="0" smtClean="0"/>
              <a:t> There is only one absence tab which will list all of your placement absences for the whole programme</a:t>
            </a:r>
            <a:endParaRPr lang="en-GB" dirty="0"/>
          </a:p>
        </p:txBody>
      </p:sp>
      <p:pic>
        <p:nvPicPr>
          <p:cNvPr id="5" name="Picture 4"/>
          <p:cNvPicPr/>
          <p:nvPr/>
        </p:nvPicPr>
        <p:blipFill rotWithShape="1">
          <a:blip r:embed="rId2"/>
          <a:srcRect l="50546" t="35201" r="19050" b="35419"/>
          <a:stretch/>
        </p:blipFill>
        <p:spPr bwMode="auto">
          <a:xfrm>
            <a:off x="6663014" y="3203907"/>
            <a:ext cx="1741170" cy="12617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09223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Important things to remember!</a:t>
            </a:r>
            <a:endParaRPr lang="en-GB" dirty="0"/>
          </a:p>
        </p:txBody>
      </p:sp>
      <p:sp>
        <p:nvSpPr>
          <p:cNvPr id="3" name="Content Placeholder 2"/>
          <p:cNvSpPr>
            <a:spLocks noGrp="1"/>
          </p:cNvSpPr>
          <p:nvPr>
            <p:ph idx="1"/>
          </p:nvPr>
        </p:nvSpPr>
        <p:spPr>
          <a:xfrm>
            <a:off x="457200" y="1340768"/>
            <a:ext cx="7620000" cy="5060032"/>
          </a:xfrm>
        </p:spPr>
        <p:txBody>
          <a:bodyPr>
            <a:noAutofit/>
          </a:bodyPr>
          <a:lstStyle/>
          <a:p>
            <a:r>
              <a:rPr lang="en-GB" sz="2400" dirty="0" smtClean="0"/>
              <a:t>Your mentor can only verify hours that you can provide evidence for. Use the available pdf and electronic templates for recording hours and experiences when you are doing additional visits.</a:t>
            </a:r>
          </a:p>
          <a:p>
            <a:r>
              <a:rPr lang="en-GB" sz="2400" dirty="0" smtClean="0"/>
              <a:t>Your mentor verification must match your total.</a:t>
            </a:r>
          </a:p>
          <a:p>
            <a:r>
              <a:rPr lang="en-GB" sz="2400" dirty="0" smtClean="0"/>
              <a:t>Your mentor verification MUST be after your table is complete.  Your mentor may allow additional time for you to ensure the weekly table is correct before they will verify it.</a:t>
            </a:r>
          </a:p>
          <a:p>
            <a:r>
              <a:rPr lang="en-GB" sz="2400" dirty="0" smtClean="0"/>
              <a:t>You must NOT under any circumstances change the table once your mentor has verified it.  Your mentor and the University will be able to see this and this can lead to severe consequences. </a:t>
            </a:r>
            <a:endParaRPr lang="en-GB" sz="2400" dirty="0"/>
          </a:p>
        </p:txBody>
      </p:sp>
    </p:spTree>
    <p:extLst>
      <p:ext uri="{BB962C8B-B14F-4D97-AF65-F5344CB8AC3E}">
        <p14:creationId xmlns:p14="http://schemas.microsoft.com/office/powerpoint/2010/main" val="38470081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20000" cy="1143000"/>
          </a:xfrm>
        </p:spPr>
        <p:txBody>
          <a:bodyPr/>
          <a:lstStyle/>
          <a:p>
            <a:r>
              <a:rPr lang="en-GB" dirty="0" smtClean="0"/>
              <a:t>Hints &amp; tips</a:t>
            </a:r>
            <a:endParaRPr lang="en-GB" dirty="0"/>
          </a:p>
        </p:txBody>
      </p:sp>
      <p:sp>
        <p:nvSpPr>
          <p:cNvPr id="3" name="Content Placeholder 2"/>
          <p:cNvSpPr>
            <a:spLocks noGrp="1"/>
          </p:cNvSpPr>
          <p:nvPr>
            <p:ph idx="1"/>
          </p:nvPr>
        </p:nvSpPr>
        <p:spPr>
          <a:xfrm>
            <a:off x="107504" y="1183553"/>
            <a:ext cx="7969696" cy="5674447"/>
          </a:xfrm>
        </p:spPr>
        <p:txBody>
          <a:bodyPr>
            <a:normAutofit fontScale="85000" lnSpcReduction="20000"/>
          </a:bodyPr>
          <a:lstStyle/>
          <a:p>
            <a:r>
              <a:rPr lang="en-GB" sz="2400" dirty="0" smtClean="0"/>
              <a:t>Use the electronic app forms in </a:t>
            </a:r>
            <a:r>
              <a:rPr lang="en-GB" sz="2400" dirty="0" err="1" smtClean="0"/>
              <a:t>pebblepocket</a:t>
            </a:r>
            <a:r>
              <a:rPr lang="en-GB" sz="2400" dirty="0" smtClean="0"/>
              <a:t> – this makes uploading and presenting evidence to your mentor easier.</a:t>
            </a:r>
          </a:p>
          <a:p>
            <a:endParaRPr lang="en-GB" sz="2400" dirty="0" smtClean="0"/>
          </a:p>
          <a:p>
            <a:r>
              <a:rPr lang="en-GB" sz="2400" dirty="0" smtClean="0"/>
              <a:t>If you want to write and upload a reflection – use the create your own pages in Custom resources in your own </a:t>
            </a:r>
            <a:r>
              <a:rPr lang="en-GB" sz="2400" dirty="0" err="1" smtClean="0"/>
              <a:t>PebblePad</a:t>
            </a:r>
            <a:r>
              <a:rPr lang="en-GB" sz="2400" dirty="0" smtClean="0"/>
              <a:t>.</a:t>
            </a:r>
          </a:p>
          <a:p>
            <a:endParaRPr lang="en-GB" sz="2400" dirty="0" smtClean="0"/>
          </a:p>
          <a:p>
            <a:r>
              <a:rPr lang="en-GB" sz="2400" dirty="0" smtClean="0"/>
              <a:t>If you upload evidence from paper – take a scan or photo of the page and upload it as image and save it in your app assets .  This makes it easier to attach it in </a:t>
            </a:r>
            <a:r>
              <a:rPr lang="en-GB" sz="2400" dirty="0" err="1" smtClean="0"/>
              <a:t>ePAD</a:t>
            </a:r>
            <a:r>
              <a:rPr lang="en-GB" sz="2400" dirty="0" smtClean="0"/>
              <a:t> later. Scan is preferred (cleared) but please make sure the photo is taken a an overhead image not from the bottom.</a:t>
            </a:r>
          </a:p>
          <a:p>
            <a:pPr marL="114300" indent="0">
              <a:buNone/>
            </a:pPr>
            <a:r>
              <a:rPr lang="en-GB" sz="2400" dirty="0" smtClean="0"/>
              <a:t> </a:t>
            </a:r>
          </a:p>
          <a:p>
            <a:r>
              <a:rPr lang="en-GB" sz="2400" dirty="0" smtClean="0"/>
              <a:t>Or you can scan it into your computer and save as a  file to upload to </a:t>
            </a:r>
            <a:r>
              <a:rPr lang="en-GB" sz="2400" dirty="0" err="1" smtClean="0"/>
              <a:t>ePAD</a:t>
            </a:r>
            <a:r>
              <a:rPr lang="en-GB" sz="2400" dirty="0" smtClean="0"/>
              <a:t>.  This is the best way and it will display the full contents of the evidence clearly. </a:t>
            </a:r>
          </a:p>
          <a:p>
            <a:endParaRPr lang="en-GB" sz="2400" dirty="0" smtClean="0"/>
          </a:p>
          <a:p>
            <a:pPr marL="114300" indent="0">
              <a:buNone/>
            </a:pPr>
            <a:r>
              <a:rPr lang="en-GB" sz="2400" b="1" dirty="0" smtClean="0">
                <a:solidFill>
                  <a:srgbClr val="FF0000"/>
                </a:solidFill>
              </a:rPr>
              <a:t>Always LOG OUT once you have finished working on your </a:t>
            </a:r>
            <a:r>
              <a:rPr lang="en-GB" sz="2400" b="1" dirty="0" err="1" smtClean="0">
                <a:solidFill>
                  <a:srgbClr val="FF0000"/>
                </a:solidFill>
              </a:rPr>
              <a:t>ePAD</a:t>
            </a:r>
            <a:r>
              <a:rPr lang="en-GB" sz="2400" b="1" dirty="0" smtClean="0">
                <a:solidFill>
                  <a:srgbClr val="FF0000"/>
                </a:solidFill>
              </a:rPr>
              <a:t> to</a:t>
            </a:r>
          </a:p>
          <a:p>
            <a:r>
              <a:rPr lang="en-GB" sz="2400" b="1" dirty="0" smtClean="0">
                <a:solidFill>
                  <a:srgbClr val="FF0000"/>
                </a:solidFill>
              </a:rPr>
              <a:t> Prevent multiple versions being created (if you log in again or on a different PC) </a:t>
            </a:r>
          </a:p>
          <a:p>
            <a:r>
              <a:rPr lang="en-GB" sz="2400" b="1" dirty="0" smtClean="0">
                <a:solidFill>
                  <a:srgbClr val="FF0000"/>
                </a:solidFill>
              </a:rPr>
              <a:t>Maintain data protection (esp. important if using a public PC) </a:t>
            </a:r>
            <a:endParaRPr lang="en-GB" sz="2400" b="1" dirty="0">
              <a:solidFill>
                <a:srgbClr val="FF0000"/>
              </a:solidFill>
            </a:endParaRPr>
          </a:p>
        </p:txBody>
      </p:sp>
      <p:pic>
        <p:nvPicPr>
          <p:cNvPr id="1026" name="Picture 2" descr="C:\Users\User\AppData\Local\Microsoft\Windows\INetCache\IE\UL89YJFN\12065669501260557625Anonymous_light_bulb.svg.me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40553"/>
            <a:ext cx="1444841" cy="1449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2554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How to share your EPAD with your NMC mentor</a:t>
            </a:r>
            <a:endParaRPr lang="en-GB" dirty="0"/>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val="3070070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764704"/>
            <a:ext cx="7620000" cy="1143000"/>
          </a:xfrm>
        </p:spPr>
        <p:txBody>
          <a:bodyPr/>
          <a:lstStyle/>
          <a:p>
            <a:r>
              <a:rPr lang="en-GB" dirty="0"/>
              <a:t>How to use your e-PAD </a:t>
            </a:r>
            <a:r>
              <a:rPr lang="en-GB" dirty="0" smtClean="0"/>
              <a:t>workbook</a:t>
            </a:r>
            <a:r>
              <a:rPr lang="en-GB" dirty="0"/>
              <a:t/>
            </a:r>
            <a:br>
              <a:rPr lang="en-GB" dirty="0"/>
            </a:br>
            <a:endParaRPr lang="en-GB" dirty="0"/>
          </a:p>
        </p:txBody>
      </p:sp>
      <p:sp>
        <p:nvSpPr>
          <p:cNvPr id="4" name="Content Placeholder 2"/>
          <p:cNvSpPr>
            <a:spLocks noGrp="1"/>
          </p:cNvSpPr>
          <p:nvPr>
            <p:ph idx="1"/>
          </p:nvPr>
        </p:nvSpPr>
        <p:spPr>
          <a:xfrm>
            <a:off x="457200" y="2348880"/>
            <a:ext cx="7620000" cy="4051920"/>
          </a:xfrm>
        </p:spPr>
        <p:txBody>
          <a:bodyPr>
            <a:normAutofit/>
          </a:bodyPr>
          <a:lstStyle/>
          <a:p>
            <a:endParaRPr lang="en-GB" dirty="0" smtClean="0">
              <a:solidFill>
                <a:schemeClr val="tx2"/>
              </a:solidFill>
            </a:endParaRPr>
          </a:p>
          <a:p>
            <a:r>
              <a:rPr lang="en-GB" dirty="0" smtClean="0">
                <a:solidFill>
                  <a:schemeClr val="tx2"/>
                </a:solidFill>
              </a:rPr>
              <a:t>Today you are going to complete some</a:t>
            </a:r>
          </a:p>
          <a:p>
            <a:pPr marL="114300" indent="0">
              <a:buNone/>
            </a:pPr>
            <a:r>
              <a:rPr lang="en-GB" dirty="0" smtClean="0">
                <a:solidFill>
                  <a:schemeClr val="tx2"/>
                </a:solidFill>
              </a:rPr>
              <a:t>activities to get you started with your workbook</a:t>
            </a:r>
          </a:p>
          <a:p>
            <a:r>
              <a:rPr lang="en-GB" dirty="0" smtClean="0">
                <a:solidFill>
                  <a:schemeClr val="tx2"/>
                </a:solidFill>
              </a:rPr>
              <a:t>Completing these activities will enable your workbook</a:t>
            </a:r>
          </a:p>
          <a:p>
            <a:pPr marL="114300" indent="0">
              <a:buNone/>
            </a:pPr>
            <a:r>
              <a:rPr lang="en-GB" dirty="0">
                <a:solidFill>
                  <a:schemeClr val="tx2"/>
                </a:solidFill>
              </a:rPr>
              <a:t>t</a:t>
            </a:r>
            <a:r>
              <a:rPr lang="en-GB" dirty="0" smtClean="0">
                <a:solidFill>
                  <a:schemeClr val="tx2"/>
                </a:solidFill>
              </a:rPr>
              <a:t>o be viewed for assessment by your mentor</a:t>
            </a:r>
          </a:p>
          <a:p>
            <a:r>
              <a:rPr lang="en-GB" dirty="0" smtClean="0">
                <a:solidFill>
                  <a:schemeClr val="tx2"/>
                </a:solidFill>
              </a:rPr>
              <a:t>It will let you become more familiar with the workbook</a:t>
            </a:r>
          </a:p>
          <a:p>
            <a:r>
              <a:rPr lang="en-GB" dirty="0" smtClean="0">
                <a:solidFill>
                  <a:schemeClr val="tx2"/>
                </a:solidFill>
              </a:rPr>
              <a:t>It will make you start thinking about ePAD as your own personal &amp; professional portfolio</a:t>
            </a:r>
          </a:p>
          <a:p>
            <a:pPr marL="114300" indent="0">
              <a:buNone/>
            </a:pPr>
            <a:r>
              <a:rPr lang="en-GB" dirty="0" smtClean="0">
                <a:solidFill>
                  <a:schemeClr val="tx2"/>
                </a:solidFill>
              </a:rPr>
              <a:t>                                                       </a:t>
            </a:r>
            <a:endParaRPr lang="en-GB" dirty="0">
              <a:solidFill>
                <a:schemeClr val="tx2"/>
              </a:solidFill>
            </a:endParaRPr>
          </a:p>
        </p:txBody>
      </p:sp>
      <p:pic>
        <p:nvPicPr>
          <p:cNvPr id="2050" name="Picture 2" descr="C:\Users\sparker3\AppData\Local\Microsoft\Windows\Temporary Internet Files\Content.IE5\D8R06OVQ\electronic-portfolio[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757300"/>
            <a:ext cx="3425577" cy="2741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43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a:t>
            </a:r>
            <a:r>
              <a:rPr lang="en-GB" dirty="0"/>
              <a:t>to share your </a:t>
            </a:r>
            <a:r>
              <a:rPr lang="en-GB" dirty="0" err="1"/>
              <a:t>ePAD</a:t>
            </a:r>
            <a:r>
              <a:rPr lang="en-GB" dirty="0"/>
              <a:t> with your mentor(s)</a:t>
            </a:r>
          </a:p>
        </p:txBody>
      </p:sp>
      <p:sp>
        <p:nvSpPr>
          <p:cNvPr id="3" name="Content Placeholder 2"/>
          <p:cNvSpPr>
            <a:spLocks noGrp="1"/>
          </p:cNvSpPr>
          <p:nvPr>
            <p:ph idx="1"/>
          </p:nvPr>
        </p:nvSpPr>
        <p:spPr/>
        <p:txBody>
          <a:bodyPr>
            <a:normAutofit fontScale="92500" lnSpcReduction="20000"/>
          </a:bodyPr>
          <a:lstStyle/>
          <a:p>
            <a:endParaRPr lang="en-GB" dirty="0"/>
          </a:p>
          <a:p>
            <a:r>
              <a:rPr lang="en-GB" sz="2800" dirty="0" smtClean="0"/>
              <a:t>After </a:t>
            </a:r>
            <a:r>
              <a:rPr lang="en-GB" sz="2800" dirty="0"/>
              <a:t>you’ve got and saved your </a:t>
            </a:r>
            <a:r>
              <a:rPr lang="en-GB" sz="2800" dirty="0" err="1"/>
              <a:t>ePAD</a:t>
            </a:r>
            <a:r>
              <a:rPr lang="en-GB" sz="2800" dirty="0"/>
              <a:t> from your </a:t>
            </a:r>
            <a:r>
              <a:rPr lang="en-GB" sz="2800" dirty="0" err="1"/>
              <a:t>PebblePad</a:t>
            </a:r>
            <a:r>
              <a:rPr lang="en-GB" sz="2800" dirty="0"/>
              <a:t> Resources, your personal copy becomes one of your Assets</a:t>
            </a:r>
            <a:r>
              <a:rPr lang="en-GB" sz="2800" dirty="0" smtClean="0"/>
              <a:t>.</a:t>
            </a:r>
          </a:p>
          <a:p>
            <a:r>
              <a:rPr lang="en-GB" sz="2800" dirty="0" smtClean="0"/>
              <a:t>Every time you save,  the changes are reflected in the atlas (assessing) side of </a:t>
            </a:r>
            <a:r>
              <a:rPr lang="en-GB" sz="2800" dirty="0" err="1" smtClean="0"/>
              <a:t>PebblePad</a:t>
            </a:r>
            <a:r>
              <a:rPr lang="en-GB" sz="2800" dirty="0" smtClean="0"/>
              <a:t>, you </a:t>
            </a:r>
            <a:r>
              <a:rPr lang="en-GB" sz="2800" b="1" dirty="0" smtClean="0"/>
              <a:t>do not have to SUBMIT your </a:t>
            </a:r>
            <a:r>
              <a:rPr lang="en-GB" sz="2800" b="1" dirty="0" err="1" smtClean="0"/>
              <a:t>ePAD</a:t>
            </a:r>
            <a:r>
              <a:rPr lang="en-GB" sz="2800" b="1" dirty="0" smtClean="0"/>
              <a:t> </a:t>
            </a:r>
            <a:r>
              <a:rPr lang="en-GB" sz="2800" dirty="0" smtClean="0"/>
              <a:t>for assessment</a:t>
            </a:r>
          </a:p>
          <a:p>
            <a:r>
              <a:rPr lang="en-GB" sz="2800" dirty="0" smtClean="0"/>
              <a:t>You’ll </a:t>
            </a:r>
            <a:r>
              <a:rPr lang="en-GB" sz="2800" dirty="0"/>
              <a:t>keep working on it for the whole of your degree. Your mentor(s) will need to see it and tick off certain parts within it to verify that you are progressing appropriately. You need to share it with them to allow this. </a:t>
            </a:r>
            <a:endParaRPr lang="en-GB" sz="2800" dirty="0" smtClean="0"/>
          </a:p>
          <a:p>
            <a:r>
              <a:rPr lang="en-GB" sz="2800" dirty="0" smtClean="0"/>
              <a:t>Here’s </a:t>
            </a:r>
            <a:r>
              <a:rPr lang="en-GB" sz="2800" dirty="0"/>
              <a:t>how:</a:t>
            </a:r>
          </a:p>
        </p:txBody>
      </p:sp>
    </p:spTree>
    <p:extLst>
      <p:ext uri="{BB962C8B-B14F-4D97-AF65-F5344CB8AC3E}">
        <p14:creationId xmlns:p14="http://schemas.microsoft.com/office/powerpoint/2010/main" val="9243181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a:t>
            </a:r>
            <a:r>
              <a:rPr lang="en-GB" dirty="0"/>
              <a:t>to share your </a:t>
            </a:r>
            <a:r>
              <a:rPr lang="en-GB" dirty="0" err="1"/>
              <a:t>ePAD</a:t>
            </a:r>
            <a:r>
              <a:rPr lang="en-GB" dirty="0"/>
              <a:t> with your mentor(s)</a:t>
            </a:r>
          </a:p>
        </p:txBody>
      </p:sp>
      <p:sp>
        <p:nvSpPr>
          <p:cNvPr id="3" name="Content Placeholder 2"/>
          <p:cNvSpPr>
            <a:spLocks noGrp="1"/>
          </p:cNvSpPr>
          <p:nvPr>
            <p:ph idx="1"/>
          </p:nvPr>
        </p:nvSpPr>
        <p:spPr/>
        <p:txBody>
          <a:bodyPr>
            <a:normAutofit/>
          </a:bodyPr>
          <a:lstStyle/>
          <a:p>
            <a:r>
              <a:rPr lang="en-GB" dirty="0" smtClean="0"/>
              <a:t>Go to your asset store and locate your </a:t>
            </a:r>
            <a:r>
              <a:rPr lang="en-GB" dirty="0" err="1" smtClean="0"/>
              <a:t>ePAD</a:t>
            </a:r>
            <a:r>
              <a:rPr lang="en-GB" dirty="0" smtClean="0"/>
              <a:t>, click on the ‘I’ button (far right) </a:t>
            </a:r>
          </a:p>
          <a:p>
            <a:endParaRPr lang="en-GB" dirty="0"/>
          </a:p>
          <a:p>
            <a:endParaRPr lang="en-GB" dirty="0" smtClean="0"/>
          </a:p>
          <a:p>
            <a:endParaRPr lang="en-GB" dirty="0"/>
          </a:p>
          <a:p>
            <a:endParaRPr lang="en-GB" dirty="0" smtClean="0"/>
          </a:p>
          <a:p>
            <a:endParaRPr lang="en-GB" dirty="0"/>
          </a:p>
          <a:p>
            <a:r>
              <a:rPr lang="en-GB" dirty="0" smtClean="0"/>
              <a:t>this opens a pop up tab</a:t>
            </a:r>
          </a:p>
          <a:p>
            <a:r>
              <a:rPr lang="en-GB" dirty="0" smtClean="0"/>
              <a:t>Click on the ‘I want to’ button</a:t>
            </a:r>
          </a:p>
          <a:p>
            <a:endParaRPr lang="en-GB" dirty="0" smtClean="0"/>
          </a:p>
          <a:p>
            <a:endParaRPr lang="en-GB" dirty="0"/>
          </a:p>
        </p:txBody>
      </p:sp>
      <p:pic>
        <p:nvPicPr>
          <p:cNvPr id="5" name="Picture 4"/>
          <p:cNvPicPr/>
          <p:nvPr/>
        </p:nvPicPr>
        <p:blipFill rotWithShape="1">
          <a:blip r:embed="rId2"/>
          <a:srcRect t="15953" b="48343"/>
          <a:stretch/>
        </p:blipFill>
        <p:spPr bwMode="auto">
          <a:xfrm>
            <a:off x="611560" y="2585031"/>
            <a:ext cx="4881661" cy="1415469"/>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a:srcRect t="11396" b="48343"/>
          <a:stretch/>
        </p:blipFill>
        <p:spPr bwMode="auto">
          <a:xfrm>
            <a:off x="3052390" y="5170934"/>
            <a:ext cx="5730875" cy="1730375"/>
          </a:xfrm>
          <a:prstGeom prst="rect">
            <a:avLst/>
          </a:prstGeom>
          <a:ln>
            <a:noFill/>
          </a:ln>
          <a:extLst>
            <a:ext uri="{53640926-AAD7-44D8-BBD7-CCE9431645EC}">
              <a14:shadowObscured xmlns:a14="http://schemas.microsoft.com/office/drawing/2010/main"/>
            </a:ext>
          </a:extLst>
        </p:spPr>
      </p:pic>
      <p:cxnSp>
        <p:nvCxnSpPr>
          <p:cNvPr id="8" name="Straight Arrow Connector 7"/>
          <p:cNvCxnSpPr/>
          <p:nvPr/>
        </p:nvCxnSpPr>
        <p:spPr>
          <a:xfrm flipH="1">
            <a:off x="5292080" y="1916832"/>
            <a:ext cx="2088232" cy="1800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499992" y="4985331"/>
            <a:ext cx="1620180" cy="56693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6343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share with my Mentor</a:t>
            </a:r>
            <a:endParaRPr lang="en-GB" dirty="0"/>
          </a:p>
        </p:txBody>
      </p:sp>
      <p:sp>
        <p:nvSpPr>
          <p:cNvPr id="3" name="Content Placeholder 2"/>
          <p:cNvSpPr>
            <a:spLocks noGrp="1"/>
          </p:cNvSpPr>
          <p:nvPr>
            <p:ph idx="1"/>
          </p:nvPr>
        </p:nvSpPr>
        <p:spPr>
          <a:xfrm>
            <a:off x="445511" y="1700808"/>
            <a:ext cx="7620000" cy="4800600"/>
          </a:xfrm>
        </p:spPr>
        <p:txBody>
          <a:bodyPr/>
          <a:lstStyle/>
          <a:p>
            <a:r>
              <a:rPr lang="en-GB" dirty="0" smtClean="0"/>
              <a:t>Click on the ‘Share’ icon</a:t>
            </a:r>
          </a:p>
          <a:p>
            <a:endParaRPr lang="en-GB" dirty="0"/>
          </a:p>
          <a:p>
            <a:endParaRPr lang="en-GB" dirty="0" smtClean="0"/>
          </a:p>
          <a:p>
            <a:r>
              <a:rPr lang="en-GB" dirty="0" smtClean="0"/>
              <a:t>Choose</a:t>
            </a:r>
          </a:p>
          <a:p>
            <a:endParaRPr lang="en-GB" dirty="0"/>
          </a:p>
          <a:p>
            <a:endParaRPr lang="en-GB" dirty="0" smtClean="0"/>
          </a:p>
          <a:p>
            <a:pPr marL="114300" lvl="0">
              <a:buClr>
                <a:srgbClr val="4F81BD"/>
              </a:buClr>
            </a:pPr>
            <a:r>
              <a:rPr lang="en-GB" sz="2800" dirty="0">
                <a:solidFill>
                  <a:schemeClr val="accent1">
                    <a:lumMod val="50000"/>
                  </a:schemeClr>
                </a:solidFill>
              </a:rPr>
              <a:t>Type your mentor’s work email address into the box and click the search button to find them. </a:t>
            </a:r>
            <a:endParaRPr lang="en-GB" sz="2400" dirty="0">
              <a:solidFill>
                <a:prstClr val="black"/>
              </a:solidFill>
            </a:endParaRPr>
          </a:p>
          <a:p>
            <a:pPr lvl="0">
              <a:buClr>
                <a:srgbClr val="4F81BD"/>
              </a:buClr>
            </a:pPr>
            <a:r>
              <a:rPr lang="en-GB" sz="2400" dirty="0">
                <a:solidFill>
                  <a:prstClr val="black"/>
                </a:solidFill>
              </a:rPr>
              <a:t>Note: you must type their exact work email, do not add capitals if no capitals in the email address. Check with your mentor if you’re unsure!</a:t>
            </a:r>
          </a:p>
          <a:p>
            <a:endParaRPr lang="en-GB" dirty="0"/>
          </a:p>
        </p:txBody>
      </p:sp>
      <p:pic>
        <p:nvPicPr>
          <p:cNvPr id="4" name="Content Placeholder 3"/>
          <p:cNvPicPr>
            <a:picLocks/>
          </p:cNvPicPr>
          <p:nvPr/>
        </p:nvPicPr>
        <p:blipFill>
          <a:blip r:embed="rId2" cstate="print"/>
          <a:srcRect/>
          <a:stretch>
            <a:fillRect/>
          </a:stretch>
        </p:blipFill>
        <p:spPr bwMode="auto">
          <a:xfrm>
            <a:off x="2267744" y="3079971"/>
            <a:ext cx="4657725" cy="1247775"/>
          </a:xfrm>
          <a:prstGeom prst="rect">
            <a:avLst/>
          </a:prstGeom>
          <a:noFill/>
          <a:ln w="9525">
            <a:noFill/>
            <a:miter lim="800000"/>
            <a:headEnd/>
            <a:tailEnd/>
          </a:ln>
        </p:spPr>
      </p:pic>
      <p:pic>
        <p:nvPicPr>
          <p:cNvPr id="5" name="Picture 4"/>
          <p:cNvPicPr/>
          <p:nvPr/>
        </p:nvPicPr>
        <p:blipFill rotWithShape="1">
          <a:blip r:embed="rId3"/>
          <a:srcRect l="49006" t="15254" r="16231" b="51352"/>
          <a:stretch/>
        </p:blipFill>
        <p:spPr bwMode="auto">
          <a:xfrm>
            <a:off x="4267200" y="1296296"/>
            <a:ext cx="1991995" cy="15005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23094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7620000" cy="1152128"/>
          </a:xfrm>
        </p:spPr>
        <p:txBody>
          <a:bodyPr/>
          <a:lstStyle/>
          <a:p>
            <a:pPr marL="342900" lvl="0" indent="-228600">
              <a:spcBef>
                <a:spcPct val="20000"/>
              </a:spcBef>
            </a:pPr>
            <a:r>
              <a:rPr lang="en-GB" sz="3600" spc="0" dirty="0" smtClean="0">
                <a:solidFill>
                  <a:prstClr val="black"/>
                </a:solidFill>
                <a:latin typeface="Calibri"/>
                <a:ea typeface="+mn-ea"/>
                <a:cs typeface="+mn-cs"/>
              </a:rPr>
              <a:t> </a:t>
            </a:r>
            <a:r>
              <a:rPr lang="en-GB" sz="2800" spc="0" dirty="0" smtClean="0">
                <a:solidFill>
                  <a:schemeClr val="accent1">
                    <a:lumMod val="50000"/>
                  </a:schemeClr>
                </a:solidFill>
                <a:latin typeface="Calibri"/>
                <a:ea typeface="+mn-ea"/>
                <a:cs typeface="+mn-cs"/>
              </a:rPr>
              <a:t>Once </a:t>
            </a:r>
            <a:r>
              <a:rPr lang="en-GB" sz="2800" spc="0" dirty="0">
                <a:solidFill>
                  <a:schemeClr val="accent1">
                    <a:lumMod val="50000"/>
                  </a:schemeClr>
                </a:solidFill>
                <a:latin typeface="Calibri"/>
                <a:ea typeface="+mn-ea"/>
                <a:cs typeface="+mn-cs"/>
              </a:rPr>
              <a:t>you’ve found them, scroll down and click the Share asset button. </a:t>
            </a:r>
            <a:r>
              <a:rPr lang="en-GB" sz="2200" spc="0" dirty="0">
                <a:solidFill>
                  <a:prstClr val="black"/>
                </a:solidFill>
                <a:latin typeface="Calibri"/>
                <a:ea typeface="+mn-ea"/>
                <a:cs typeface="+mn-cs"/>
              </a:rPr>
              <a:t/>
            </a:r>
            <a:br>
              <a:rPr lang="en-GB" sz="2200" spc="0" dirty="0">
                <a:solidFill>
                  <a:prstClr val="black"/>
                </a:solidFill>
                <a:latin typeface="Calibri"/>
                <a:ea typeface="+mn-ea"/>
                <a:cs typeface="+mn-cs"/>
              </a:rPr>
            </a:br>
            <a:endParaRPr lang="en-GB" dirty="0"/>
          </a:p>
        </p:txBody>
      </p:sp>
      <p:sp>
        <p:nvSpPr>
          <p:cNvPr id="3" name="Content Placeholder 2"/>
          <p:cNvSpPr>
            <a:spLocks noGrp="1"/>
          </p:cNvSpPr>
          <p:nvPr>
            <p:ph idx="1"/>
          </p:nvPr>
        </p:nvSpPr>
        <p:spPr>
          <a:xfrm>
            <a:off x="457200" y="1600200"/>
            <a:ext cx="7620000" cy="5141168"/>
          </a:xfrm>
        </p:spPr>
        <p:txBody>
          <a:bodyPr>
            <a:normAutofit fontScale="85000" lnSpcReduction="20000"/>
          </a:bodyPr>
          <a:lstStyle/>
          <a:p>
            <a:endParaRPr lang="en-GB" dirty="0" smtClean="0"/>
          </a:p>
          <a:p>
            <a:pPr marL="114300" indent="0">
              <a:buNone/>
            </a:pPr>
            <a:endParaRPr lang="en-GB" dirty="0" smtClean="0"/>
          </a:p>
          <a:p>
            <a:pPr marL="114300" indent="0">
              <a:buNone/>
            </a:pPr>
            <a:r>
              <a:rPr lang="en-GB" sz="2800" dirty="0" smtClean="0">
                <a:solidFill>
                  <a:schemeClr val="accent1">
                    <a:lumMod val="50000"/>
                  </a:schemeClr>
                </a:solidFill>
              </a:rPr>
              <a:t>before you start your next placement you need to delete this share (otherwise your mentor will have permanent access to your </a:t>
            </a:r>
            <a:r>
              <a:rPr lang="en-GB" sz="2800" dirty="0" err="1" smtClean="0">
                <a:solidFill>
                  <a:schemeClr val="accent1">
                    <a:lumMod val="50000"/>
                  </a:schemeClr>
                </a:solidFill>
              </a:rPr>
              <a:t>ePAD</a:t>
            </a:r>
            <a:r>
              <a:rPr lang="en-GB" sz="2800" dirty="0" smtClean="0">
                <a:solidFill>
                  <a:schemeClr val="accent1">
                    <a:lumMod val="50000"/>
                  </a:schemeClr>
                </a:solidFill>
              </a:rPr>
              <a:t>). </a:t>
            </a:r>
            <a:r>
              <a:rPr lang="en-GB" sz="2800" i="1" dirty="0" smtClean="0">
                <a:solidFill>
                  <a:srgbClr val="FF0000"/>
                </a:solidFill>
              </a:rPr>
              <a:t>NB it is recommended you do not do this until your </a:t>
            </a:r>
            <a:r>
              <a:rPr lang="en-GB" sz="2800" i="1" dirty="0" err="1" smtClean="0">
                <a:solidFill>
                  <a:srgbClr val="FF0000"/>
                </a:solidFill>
              </a:rPr>
              <a:t>ePAD</a:t>
            </a:r>
            <a:r>
              <a:rPr lang="en-GB" sz="2800" i="1" dirty="0" smtClean="0">
                <a:solidFill>
                  <a:srgbClr val="FF0000"/>
                </a:solidFill>
              </a:rPr>
              <a:t> has been marked and passed by the academic linked to that placement (Personal tutor/module tutor) </a:t>
            </a:r>
            <a:endParaRPr lang="en-GB" sz="2800" i="1" dirty="0">
              <a:solidFill>
                <a:srgbClr val="FF0000"/>
              </a:solidFill>
            </a:endParaRPr>
          </a:p>
          <a:p>
            <a:endParaRPr lang="en-GB" sz="2400" dirty="0" smtClean="0"/>
          </a:p>
          <a:p>
            <a:r>
              <a:rPr lang="en-GB" sz="2600" dirty="0" smtClean="0"/>
              <a:t>delete </a:t>
            </a:r>
            <a:r>
              <a:rPr lang="en-GB" sz="2600" dirty="0"/>
              <a:t>the share by using the property / information panel in the store or on the </a:t>
            </a:r>
            <a:r>
              <a:rPr lang="en-GB" sz="2600" dirty="0" smtClean="0"/>
              <a:t>asset </a:t>
            </a:r>
          </a:p>
          <a:p>
            <a:endParaRPr lang="en-GB" sz="2400" dirty="0"/>
          </a:p>
          <a:p>
            <a:endParaRPr lang="en-GB" sz="2400" dirty="0" smtClean="0"/>
          </a:p>
          <a:p>
            <a:endParaRPr lang="en-GB" sz="2400" dirty="0"/>
          </a:p>
          <a:p>
            <a:pPr algn="r"/>
            <a:endParaRPr lang="en-GB" sz="2400" dirty="0" smtClean="0"/>
          </a:p>
          <a:p>
            <a:pPr algn="r"/>
            <a:r>
              <a:rPr lang="en-GB" sz="2600" dirty="0" smtClean="0"/>
              <a:t>Press the bin icon</a:t>
            </a:r>
          </a:p>
          <a:p>
            <a:pPr algn="r"/>
            <a:endParaRPr lang="en-GB" sz="2600" dirty="0"/>
          </a:p>
          <a:p>
            <a:pPr algn="r"/>
            <a:endParaRPr lang="en-GB" sz="2600" dirty="0"/>
          </a:p>
        </p:txBody>
      </p:sp>
      <p:pic>
        <p:nvPicPr>
          <p:cNvPr id="4" name="Picture 3"/>
          <p:cNvPicPr/>
          <p:nvPr/>
        </p:nvPicPr>
        <p:blipFill>
          <a:blip r:embed="rId2" cstate="print"/>
          <a:srcRect/>
          <a:stretch>
            <a:fillRect/>
          </a:stretch>
        </p:blipFill>
        <p:spPr bwMode="auto">
          <a:xfrm>
            <a:off x="539552" y="1414785"/>
            <a:ext cx="4610100" cy="857250"/>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625190" y="5157192"/>
            <a:ext cx="4143375" cy="695325"/>
          </a:xfrm>
          <a:prstGeom prst="rect">
            <a:avLst/>
          </a:prstGeom>
        </p:spPr>
      </p:pic>
      <p:pic>
        <p:nvPicPr>
          <p:cNvPr id="6" name="Picture 5"/>
          <p:cNvPicPr>
            <a:picLocks noChangeAspect="1"/>
          </p:cNvPicPr>
          <p:nvPr/>
        </p:nvPicPr>
        <p:blipFill>
          <a:blip r:embed="rId4"/>
          <a:stretch>
            <a:fillRect/>
          </a:stretch>
        </p:blipFill>
        <p:spPr>
          <a:xfrm>
            <a:off x="6372200" y="4165630"/>
            <a:ext cx="2641104" cy="523875"/>
          </a:xfrm>
          <a:prstGeom prst="rect">
            <a:avLst/>
          </a:prstGeom>
        </p:spPr>
      </p:pic>
      <p:sp>
        <p:nvSpPr>
          <p:cNvPr id="7" name="Right Arrow 6"/>
          <p:cNvSpPr/>
          <p:nvPr/>
        </p:nvSpPr>
        <p:spPr>
          <a:xfrm>
            <a:off x="5108345" y="4368970"/>
            <a:ext cx="1409066" cy="1758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Up Arrow 7"/>
          <p:cNvSpPr/>
          <p:nvPr/>
        </p:nvSpPr>
        <p:spPr>
          <a:xfrm rot="17203718">
            <a:off x="5286244" y="5115131"/>
            <a:ext cx="188066" cy="127145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1219064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Some common issues</a:t>
            </a:r>
            <a:endParaRPr lang="en-GB" dirty="0"/>
          </a:p>
        </p:txBody>
      </p:sp>
      <p:sp>
        <p:nvSpPr>
          <p:cNvPr id="3" name="Content Placeholder 2"/>
          <p:cNvSpPr>
            <a:spLocks noGrp="1"/>
          </p:cNvSpPr>
          <p:nvPr>
            <p:ph idx="1"/>
          </p:nvPr>
        </p:nvSpPr>
        <p:spPr/>
        <p:txBody>
          <a:bodyPr>
            <a:normAutofit fontScale="92500" lnSpcReduction="20000"/>
          </a:bodyPr>
          <a:lstStyle/>
          <a:p>
            <a:r>
              <a:rPr lang="en-GB" sz="2800" dirty="0" smtClean="0"/>
              <a:t>If </a:t>
            </a:r>
            <a:r>
              <a:rPr lang="en-GB" sz="2800" dirty="0"/>
              <a:t>you can’t find your mentor on the system, first double-check their email! </a:t>
            </a:r>
            <a:r>
              <a:rPr lang="en-GB" sz="2800" dirty="0" smtClean="0"/>
              <a:t> </a:t>
            </a:r>
          </a:p>
          <a:p>
            <a:r>
              <a:rPr lang="en-GB" sz="2800" dirty="0" smtClean="0"/>
              <a:t>Remember they may be more than one John Smith in the organisation, it must be exact, check spelling, it is smith or </a:t>
            </a:r>
            <a:r>
              <a:rPr lang="en-GB" sz="2800" dirty="0" err="1" smtClean="0"/>
              <a:t>smyth</a:t>
            </a:r>
            <a:r>
              <a:rPr lang="en-GB" sz="2800" dirty="0" smtClean="0"/>
              <a:t>? no erroneous capitals</a:t>
            </a:r>
          </a:p>
          <a:p>
            <a:r>
              <a:rPr lang="en-GB" sz="2800" dirty="0" smtClean="0"/>
              <a:t>Always make sure you are sharing at </a:t>
            </a:r>
            <a:r>
              <a:rPr lang="en-GB" sz="2800" dirty="0" err="1" smtClean="0"/>
              <a:t>ePAD</a:t>
            </a:r>
            <a:r>
              <a:rPr lang="en-GB" sz="2800" dirty="0" smtClean="0"/>
              <a:t> level not asset level. </a:t>
            </a:r>
          </a:p>
          <a:p>
            <a:r>
              <a:rPr lang="en-GB" sz="2800" dirty="0" smtClean="0"/>
              <a:t>You mentor must be using the University of Leeds log in and not LBU</a:t>
            </a:r>
          </a:p>
          <a:p>
            <a:r>
              <a:rPr lang="en-GB" sz="2800" dirty="0"/>
              <a:t>If they’re definitely not there, </a:t>
            </a:r>
            <a:r>
              <a:rPr lang="en-GB" sz="2800" dirty="0" smtClean="0"/>
              <a:t> or you are having problems, contact </a:t>
            </a:r>
            <a:r>
              <a:rPr lang="en-GB" sz="2800" dirty="0"/>
              <a:t>PPU </a:t>
            </a:r>
            <a:r>
              <a:rPr lang="en-GB" sz="2800" dirty="0" smtClean="0"/>
              <a:t> using </a:t>
            </a:r>
            <a:r>
              <a:rPr lang="en-GB" sz="2800" dirty="0" smtClean="0">
                <a:hlinkClick r:id="rId2"/>
              </a:rPr>
              <a:t>epad@leeds.ac.uk</a:t>
            </a:r>
            <a:r>
              <a:rPr lang="en-GB" sz="2800" dirty="0" smtClean="0"/>
              <a:t> and provide the </a:t>
            </a:r>
            <a:r>
              <a:rPr lang="en-GB" sz="2800" dirty="0"/>
              <a:t>following details: your mentor’s first name, last name, and work email.</a:t>
            </a:r>
          </a:p>
          <a:p>
            <a:endParaRPr lang="en-GB" sz="2800" dirty="0"/>
          </a:p>
        </p:txBody>
      </p:sp>
    </p:spTree>
    <p:extLst>
      <p:ext uri="{BB962C8B-B14F-4D97-AF65-F5344CB8AC3E}">
        <p14:creationId xmlns:p14="http://schemas.microsoft.com/office/powerpoint/2010/main" val="10078425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Feedback</a:t>
            </a:r>
            <a:endParaRPr lang="en-GB" dirty="0"/>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val="6913883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057" y="0"/>
            <a:ext cx="7620000" cy="1143000"/>
          </a:xfrm>
        </p:spPr>
        <p:txBody>
          <a:bodyPr/>
          <a:lstStyle/>
          <a:p>
            <a:r>
              <a:rPr lang="en-GB" dirty="0" smtClean="0"/>
              <a:t>Feedback in </a:t>
            </a:r>
            <a:r>
              <a:rPr lang="en-GB" dirty="0" err="1" smtClean="0"/>
              <a:t>ePAD</a:t>
            </a:r>
            <a:endParaRPr lang="en-GB" dirty="0"/>
          </a:p>
        </p:txBody>
      </p:sp>
      <p:sp>
        <p:nvSpPr>
          <p:cNvPr id="3" name="Content Placeholder 2"/>
          <p:cNvSpPr>
            <a:spLocks noGrp="1"/>
          </p:cNvSpPr>
          <p:nvPr>
            <p:ph idx="1"/>
          </p:nvPr>
        </p:nvSpPr>
        <p:spPr>
          <a:xfrm>
            <a:off x="457200" y="980728"/>
            <a:ext cx="7620000" cy="5420072"/>
          </a:xfrm>
        </p:spPr>
        <p:txBody>
          <a:bodyPr>
            <a:normAutofit lnSpcReduction="10000"/>
          </a:bodyPr>
          <a:lstStyle/>
          <a:p>
            <a:r>
              <a:rPr lang="en-GB" sz="2800" dirty="0" err="1" smtClean="0"/>
              <a:t>ePAD</a:t>
            </a:r>
            <a:r>
              <a:rPr lang="en-GB" sz="2800" dirty="0" smtClean="0"/>
              <a:t> is live </a:t>
            </a:r>
          </a:p>
          <a:p>
            <a:r>
              <a:rPr lang="en-GB" sz="2800" dirty="0" smtClean="0"/>
              <a:t>That means your mentor and tutor can give feedback at any time</a:t>
            </a:r>
          </a:p>
          <a:p>
            <a:r>
              <a:rPr lang="en-GB" sz="2800" dirty="0" smtClean="0"/>
              <a:t>Once assessor contributions to your </a:t>
            </a:r>
            <a:r>
              <a:rPr lang="en-GB" sz="2800" dirty="0" err="1" smtClean="0"/>
              <a:t>ePAD</a:t>
            </a:r>
            <a:r>
              <a:rPr lang="en-GB" sz="2800" dirty="0" smtClean="0"/>
              <a:t> have been saved you will </a:t>
            </a:r>
          </a:p>
          <a:p>
            <a:pPr marL="114300" indent="0">
              <a:buNone/>
            </a:pPr>
            <a:r>
              <a:rPr lang="en-GB" sz="2800" dirty="0" smtClean="0"/>
              <a:t>receive an email from </a:t>
            </a:r>
          </a:p>
          <a:p>
            <a:pPr marL="114300" indent="0">
              <a:buNone/>
            </a:pPr>
            <a:r>
              <a:rPr lang="en-GB" sz="2800" dirty="0" smtClean="0"/>
              <a:t>pebble pad (not your</a:t>
            </a:r>
          </a:p>
          <a:p>
            <a:pPr marL="114300" indent="0">
              <a:buNone/>
            </a:pPr>
            <a:r>
              <a:rPr lang="en-GB" sz="2800" dirty="0" smtClean="0"/>
              <a:t> mentor or tutor)</a:t>
            </a:r>
          </a:p>
          <a:p>
            <a:r>
              <a:rPr lang="en-GB" sz="2800" dirty="0" smtClean="0"/>
              <a:t>The email will indicate what type of feedback – Assessor field or Feedback</a:t>
            </a:r>
          </a:p>
          <a:p>
            <a:r>
              <a:rPr lang="en-GB" sz="2800" dirty="0" smtClean="0"/>
              <a:t>Click on the link in the email and tit will take you to your feedback.  </a:t>
            </a:r>
          </a:p>
          <a:p>
            <a:endParaRPr lang="en-GB" sz="2800" dirty="0"/>
          </a:p>
        </p:txBody>
      </p:sp>
      <p:pic>
        <p:nvPicPr>
          <p:cNvPr id="4" name="Picture 3"/>
          <p:cNvPicPr/>
          <p:nvPr/>
        </p:nvPicPr>
        <p:blipFill rotWithShape="1">
          <a:blip r:embed="rId2"/>
          <a:srcRect t="7851" b="56700"/>
          <a:stretch/>
        </p:blipFill>
        <p:spPr bwMode="auto">
          <a:xfrm>
            <a:off x="3995936" y="2852936"/>
            <a:ext cx="4860032" cy="15233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539899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Assessor Feedback in </a:t>
            </a:r>
            <a:r>
              <a:rPr lang="en-GB" dirty="0" err="1" smtClean="0"/>
              <a:t>ePAD</a:t>
            </a:r>
            <a:endParaRPr lang="en-GB" dirty="0"/>
          </a:p>
        </p:txBody>
      </p:sp>
      <p:sp>
        <p:nvSpPr>
          <p:cNvPr id="3" name="Content Placeholder 2"/>
          <p:cNvSpPr>
            <a:spLocks noGrp="1"/>
          </p:cNvSpPr>
          <p:nvPr>
            <p:ph idx="1"/>
          </p:nvPr>
        </p:nvSpPr>
        <p:spPr/>
        <p:txBody>
          <a:bodyPr/>
          <a:lstStyle/>
          <a:p>
            <a:r>
              <a:rPr lang="en-GB" dirty="0"/>
              <a:t>W</a:t>
            </a:r>
            <a:r>
              <a:rPr lang="en-GB" dirty="0" smtClean="0"/>
              <a:t>hen the email indicates Assessor feedback</a:t>
            </a:r>
          </a:p>
          <a:p>
            <a:r>
              <a:rPr lang="en-GB" dirty="0" smtClean="0"/>
              <a:t>Follow the link to the assessor feedback </a:t>
            </a:r>
          </a:p>
          <a:p>
            <a:endParaRPr lang="en-GB" dirty="0" smtClean="0"/>
          </a:p>
          <a:p>
            <a:endParaRPr lang="en-GB" dirty="0"/>
          </a:p>
          <a:p>
            <a:endParaRPr lang="en-GB" dirty="0" smtClean="0"/>
          </a:p>
          <a:p>
            <a:endParaRPr lang="en-GB" dirty="0" smtClean="0"/>
          </a:p>
          <a:p>
            <a:r>
              <a:rPr lang="en-GB" dirty="0" smtClean="0"/>
              <a:t>Your mentor will receive a similar email when you complete a section and save. </a:t>
            </a:r>
            <a:endParaRPr lang="en-GB" dirty="0"/>
          </a:p>
          <a:p>
            <a:endParaRPr lang="en-GB" dirty="0"/>
          </a:p>
        </p:txBody>
      </p:sp>
      <p:pic>
        <p:nvPicPr>
          <p:cNvPr id="4" name="Picture 3"/>
          <p:cNvPicPr/>
          <p:nvPr/>
        </p:nvPicPr>
        <p:blipFill rotWithShape="1">
          <a:blip r:embed="rId2"/>
          <a:srcRect t="72681" r="39413" b="6803"/>
          <a:stretch/>
        </p:blipFill>
        <p:spPr bwMode="auto">
          <a:xfrm>
            <a:off x="2051720" y="2852936"/>
            <a:ext cx="3471545" cy="8813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730868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87" y="-94922"/>
            <a:ext cx="7620000" cy="1143000"/>
          </a:xfrm>
        </p:spPr>
        <p:txBody>
          <a:bodyPr/>
          <a:lstStyle/>
          <a:p>
            <a:r>
              <a:rPr lang="en-GB" dirty="0" smtClean="0"/>
              <a:t>Feedback in </a:t>
            </a:r>
            <a:r>
              <a:rPr lang="en-GB" dirty="0" err="1" smtClean="0"/>
              <a:t>ePAD</a:t>
            </a:r>
            <a:endParaRPr lang="en-GB" dirty="0"/>
          </a:p>
        </p:txBody>
      </p:sp>
      <p:sp>
        <p:nvSpPr>
          <p:cNvPr id="3" name="Content Placeholder 2"/>
          <p:cNvSpPr>
            <a:spLocks noGrp="1"/>
          </p:cNvSpPr>
          <p:nvPr>
            <p:ph idx="1"/>
          </p:nvPr>
        </p:nvSpPr>
        <p:spPr>
          <a:xfrm>
            <a:off x="51387" y="980728"/>
            <a:ext cx="8025813" cy="5420072"/>
          </a:xfrm>
        </p:spPr>
        <p:txBody>
          <a:bodyPr>
            <a:normAutofit fontScale="85000" lnSpcReduction="20000"/>
          </a:bodyPr>
          <a:lstStyle/>
          <a:p>
            <a:pPr marL="114300" indent="0">
              <a:buNone/>
            </a:pPr>
            <a:r>
              <a:rPr lang="en-GB" sz="2800" dirty="0" smtClean="0"/>
              <a:t>When the email indicates feedback , this can be from a mentor or more likely a tutor. The tutor will have added comments and may have attached a file for you to read</a:t>
            </a:r>
          </a:p>
          <a:p>
            <a:pPr marL="114300" indent="0">
              <a:buNone/>
            </a:pPr>
            <a:r>
              <a:rPr lang="en-GB" sz="2800" dirty="0"/>
              <a:t> </a:t>
            </a:r>
            <a:r>
              <a:rPr lang="en-GB" sz="2800" dirty="0" smtClean="0"/>
              <a:t>                                                                     Click on the ‘I’</a:t>
            </a:r>
          </a:p>
          <a:p>
            <a:pPr marL="114300" indent="0">
              <a:buNone/>
            </a:pPr>
            <a:endParaRPr lang="en-GB" sz="2800" dirty="0"/>
          </a:p>
          <a:p>
            <a:pPr marL="114300" indent="0">
              <a:buNone/>
            </a:pPr>
            <a:endParaRPr lang="en-GB" sz="2800" dirty="0" smtClean="0"/>
          </a:p>
          <a:p>
            <a:pPr marL="114300" indent="0">
              <a:buNone/>
            </a:pPr>
            <a:endParaRPr lang="en-GB" sz="2800" dirty="0" smtClean="0"/>
          </a:p>
          <a:p>
            <a:pPr marL="114300" indent="0">
              <a:buNone/>
            </a:pPr>
            <a:r>
              <a:rPr lang="en-GB" sz="2800" dirty="0" smtClean="0"/>
              <a:t>In the drop down menu click Feedback and you will see the feedback added to the page/</a:t>
            </a:r>
            <a:r>
              <a:rPr lang="en-GB" sz="2800" dirty="0" err="1" smtClean="0"/>
              <a:t>ePAD</a:t>
            </a:r>
            <a:endParaRPr lang="en-GB" sz="2800" dirty="0" smtClean="0"/>
          </a:p>
          <a:p>
            <a:pPr marL="114300" indent="0">
              <a:buNone/>
            </a:pPr>
            <a:endParaRPr lang="en-GB" sz="2800" dirty="0" smtClean="0"/>
          </a:p>
          <a:p>
            <a:pPr marL="114300" indent="0">
              <a:buNone/>
            </a:pPr>
            <a:r>
              <a:rPr lang="en-GB" sz="2800" dirty="0" smtClean="0"/>
              <a:t>                                            </a:t>
            </a:r>
          </a:p>
          <a:p>
            <a:pPr marL="114300" indent="0">
              <a:buNone/>
            </a:pPr>
            <a:r>
              <a:rPr lang="en-GB" sz="2800" dirty="0"/>
              <a:t> </a:t>
            </a:r>
            <a:r>
              <a:rPr lang="en-GB" sz="2800" dirty="0" smtClean="0"/>
              <a:t>                                                When you click on the </a:t>
            </a:r>
          </a:p>
          <a:p>
            <a:pPr marL="114300" indent="0">
              <a:buNone/>
            </a:pPr>
            <a:r>
              <a:rPr lang="en-GB" sz="2800" dirty="0" smtClean="0"/>
              <a:t>                                             attachment – the file will open.                                                         </a:t>
            </a:r>
          </a:p>
          <a:p>
            <a:pPr marL="114300" indent="0">
              <a:buNone/>
            </a:pPr>
            <a:r>
              <a:rPr lang="en-GB" sz="2800" dirty="0" smtClean="0"/>
              <a:t>                                                You can respond by clicking the reply button.</a:t>
            </a:r>
            <a:endParaRPr lang="en-GB" sz="2800" dirty="0"/>
          </a:p>
        </p:txBody>
      </p:sp>
      <p:pic>
        <p:nvPicPr>
          <p:cNvPr id="5" name="Picture 4"/>
          <p:cNvPicPr/>
          <p:nvPr/>
        </p:nvPicPr>
        <p:blipFill rotWithShape="1">
          <a:blip r:embed="rId2"/>
          <a:srcRect b="58081"/>
          <a:stretch/>
        </p:blipFill>
        <p:spPr bwMode="auto">
          <a:xfrm>
            <a:off x="251520" y="1858632"/>
            <a:ext cx="4291350" cy="1159896"/>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3"/>
          <a:srcRect l="49765" t="22289" r="-760" b="56447"/>
          <a:stretch/>
        </p:blipFill>
        <p:spPr bwMode="auto">
          <a:xfrm>
            <a:off x="5076056" y="3829082"/>
            <a:ext cx="2922270" cy="913765"/>
          </a:xfrm>
          <a:prstGeom prst="rect">
            <a:avLst/>
          </a:prstGeom>
          <a:ln>
            <a:noFill/>
          </a:ln>
          <a:extLst>
            <a:ext uri="{53640926-AAD7-44D8-BBD7-CCE9431645EC}">
              <a14:shadowObscured xmlns:a14="http://schemas.microsoft.com/office/drawing/2010/main"/>
            </a:ext>
          </a:extLst>
        </p:spPr>
      </p:pic>
      <p:cxnSp>
        <p:nvCxnSpPr>
          <p:cNvPr id="9" name="Straight Arrow Connector 8"/>
          <p:cNvCxnSpPr/>
          <p:nvPr/>
        </p:nvCxnSpPr>
        <p:spPr>
          <a:xfrm>
            <a:off x="7020272" y="3829082"/>
            <a:ext cx="0" cy="3029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p:nvPr/>
        </p:nvPicPr>
        <p:blipFill rotWithShape="1">
          <a:blip r:embed="rId3"/>
          <a:srcRect l="47678" t="56472" r="2735" b="12387"/>
          <a:stretch/>
        </p:blipFill>
        <p:spPr bwMode="auto">
          <a:xfrm>
            <a:off x="251520" y="4437112"/>
            <a:ext cx="2840990" cy="1337945"/>
          </a:xfrm>
          <a:prstGeom prst="rect">
            <a:avLst/>
          </a:prstGeom>
          <a:ln>
            <a:noFill/>
          </a:ln>
          <a:extLst>
            <a:ext uri="{53640926-AAD7-44D8-BBD7-CCE9431645EC}">
              <a14:shadowObscured xmlns:a14="http://schemas.microsoft.com/office/drawing/2010/main"/>
            </a:ext>
          </a:extLst>
        </p:spPr>
      </p:pic>
      <p:cxnSp>
        <p:nvCxnSpPr>
          <p:cNvPr id="15" name="Straight Arrow Connector 14"/>
          <p:cNvCxnSpPr/>
          <p:nvPr/>
        </p:nvCxnSpPr>
        <p:spPr>
          <a:xfrm flipH="1">
            <a:off x="1403648" y="5301208"/>
            <a:ext cx="1800201" cy="21602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427984" y="2132495"/>
            <a:ext cx="648072" cy="28839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12968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Feedback in </a:t>
            </a:r>
            <a:r>
              <a:rPr lang="en-GB" dirty="0" err="1" smtClean="0"/>
              <a:t>ePAD</a:t>
            </a:r>
            <a:endParaRPr lang="en-GB" dirty="0"/>
          </a:p>
        </p:txBody>
      </p:sp>
      <p:sp>
        <p:nvSpPr>
          <p:cNvPr id="3" name="Content Placeholder 2"/>
          <p:cNvSpPr>
            <a:spLocks noGrp="1"/>
          </p:cNvSpPr>
          <p:nvPr>
            <p:ph idx="1"/>
          </p:nvPr>
        </p:nvSpPr>
        <p:spPr/>
        <p:txBody>
          <a:bodyPr/>
          <a:lstStyle/>
          <a:p>
            <a:r>
              <a:rPr lang="en-GB" dirty="0" smtClean="0"/>
              <a:t>NB </a:t>
            </a:r>
          </a:p>
          <a:p>
            <a:pPr marL="114300" indent="0">
              <a:buNone/>
            </a:pPr>
            <a:r>
              <a:rPr lang="en-GB" dirty="0" smtClean="0"/>
              <a:t>Please remember to check your  spam/junk box and if the emails are directed to there, re set your parameters to accept emails from Pebble Pad.</a:t>
            </a:r>
          </a:p>
          <a:p>
            <a:endParaRPr lang="en-GB" dirty="0"/>
          </a:p>
          <a:p>
            <a:r>
              <a:rPr lang="en-GB" dirty="0" smtClean="0">
                <a:hlinkClick r:id="rId2"/>
              </a:rPr>
              <a:t>ePAd@leeds.ac.uk</a:t>
            </a:r>
            <a:r>
              <a:rPr lang="en-GB" dirty="0" smtClean="0"/>
              <a:t> can help </a:t>
            </a:r>
            <a:endParaRPr lang="en-GB" dirty="0"/>
          </a:p>
        </p:txBody>
      </p:sp>
    </p:spTree>
    <p:extLst>
      <p:ext uri="{BB962C8B-B14F-4D97-AF65-F5344CB8AC3E}">
        <p14:creationId xmlns:p14="http://schemas.microsoft.com/office/powerpoint/2010/main" val="4088693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activities  for today:</a:t>
            </a:r>
            <a:endParaRPr lang="en-GB" dirty="0"/>
          </a:p>
        </p:txBody>
      </p:sp>
      <p:sp>
        <p:nvSpPr>
          <p:cNvPr id="3" name="Content Placeholder 2"/>
          <p:cNvSpPr>
            <a:spLocks noGrp="1"/>
          </p:cNvSpPr>
          <p:nvPr>
            <p:ph idx="1"/>
          </p:nvPr>
        </p:nvSpPr>
        <p:spPr/>
        <p:txBody>
          <a:bodyPr>
            <a:normAutofit fontScale="70000" lnSpcReduction="20000"/>
          </a:bodyPr>
          <a:lstStyle/>
          <a:p>
            <a:pPr marL="628650" indent="-514350">
              <a:buFont typeface="+mj-lt"/>
              <a:buAutoNum type="arabicPeriod"/>
            </a:pPr>
            <a:endParaRPr lang="en-GB" sz="2800" dirty="0" smtClean="0"/>
          </a:p>
          <a:p>
            <a:pPr marL="628650" indent="-514350">
              <a:buFont typeface="+mj-lt"/>
              <a:buAutoNum type="arabicPeriod"/>
            </a:pPr>
            <a:endParaRPr lang="en-GB" sz="2800" dirty="0"/>
          </a:p>
          <a:p>
            <a:pPr marL="628650" indent="-514350">
              <a:buFont typeface="+mj-lt"/>
              <a:buAutoNum type="arabicPeriod"/>
            </a:pPr>
            <a:endParaRPr lang="en-GB" sz="2800" dirty="0" smtClean="0"/>
          </a:p>
          <a:p>
            <a:pPr marL="628650" indent="-514350">
              <a:buFont typeface="+mj-lt"/>
              <a:buAutoNum type="arabicPeriod"/>
            </a:pPr>
            <a:r>
              <a:rPr lang="en-GB" sz="2800" dirty="0" smtClean="0"/>
              <a:t>Check you have been able to open your </a:t>
            </a:r>
            <a:r>
              <a:rPr lang="en-GB" sz="2800" dirty="0" err="1" smtClean="0"/>
              <a:t>ePAD</a:t>
            </a:r>
            <a:r>
              <a:rPr lang="en-GB" sz="2800" dirty="0" smtClean="0"/>
              <a:t> and save to your asset store</a:t>
            </a:r>
          </a:p>
          <a:p>
            <a:pPr marL="628650" indent="-514350">
              <a:buFont typeface="+mj-lt"/>
              <a:buAutoNum type="arabicPeriod"/>
            </a:pPr>
            <a:r>
              <a:rPr lang="en-GB" sz="2800" dirty="0" smtClean="0"/>
              <a:t>Briefly Review the tabs and set up (a separate session will look at these in more detail) </a:t>
            </a:r>
          </a:p>
          <a:p>
            <a:pPr marL="628650" indent="-514350">
              <a:buFont typeface="+mj-lt"/>
              <a:buAutoNum type="arabicPeriod"/>
            </a:pPr>
            <a:r>
              <a:rPr lang="en-GB" sz="2800" dirty="0" smtClean="0"/>
              <a:t>Create an attendance sheet</a:t>
            </a:r>
          </a:p>
          <a:p>
            <a:pPr marL="628650" indent="-514350">
              <a:buFont typeface="+mj-lt"/>
              <a:buAutoNum type="arabicPeriod"/>
            </a:pPr>
            <a:r>
              <a:rPr lang="en-GB" sz="2800" dirty="0" smtClean="0"/>
              <a:t>Download Pebble Pocket and use the West Yorkshire and Humber </a:t>
            </a:r>
            <a:r>
              <a:rPr lang="en-GB" sz="2800" dirty="0" err="1" smtClean="0"/>
              <a:t>ePAD</a:t>
            </a:r>
            <a:r>
              <a:rPr lang="en-GB" sz="2800" dirty="0" smtClean="0"/>
              <a:t> forms</a:t>
            </a:r>
          </a:p>
          <a:p>
            <a:pPr marL="628650" indent="-514350">
              <a:buFont typeface="+mj-lt"/>
              <a:buAutoNum type="arabicPeriod"/>
            </a:pPr>
            <a:r>
              <a:rPr lang="en-GB" sz="2800" dirty="0" smtClean="0"/>
              <a:t>Attach evidence to your attendance sheet</a:t>
            </a:r>
            <a:endParaRPr lang="en-GB" sz="2800" dirty="0">
              <a:solidFill>
                <a:prstClr val="black"/>
              </a:solidFill>
            </a:endParaRPr>
          </a:p>
          <a:p>
            <a:pPr marL="628650" indent="-514350">
              <a:buFont typeface="+mj-lt"/>
              <a:buAutoNum type="arabicPeriod"/>
            </a:pPr>
            <a:r>
              <a:rPr lang="en-GB" sz="2800" dirty="0" smtClean="0"/>
              <a:t>How to share your ePAD with your mentor(s) for assessment</a:t>
            </a:r>
          </a:p>
          <a:p>
            <a:pPr marL="628650" indent="-514350">
              <a:buFont typeface="+mj-lt"/>
              <a:buAutoNum type="arabicPeriod"/>
            </a:pPr>
            <a:r>
              <a:rPr lang="en-GB" sz="2800" dirty="0" smtClean="0"/>
              <a:t>Feedback</a:t>
            </a:r>
          </a:p>
          <a:p>
            <a:pPr marL="628650" indent="-514350">
              <a:buFont typeface="+mj-lt"/>
              <a:buAutoNum type="arabicPeriod"/>
            </a:pPr>
            <a:r>
              <a:rPr lang="en-GB" sz="2800" dirty="0"/>
              <a:t>Create your ‘about me’ </a:t>
            </a:r>
            <a:r>
              <a:rPr lang="en-GB" sz="2800" dirty="0" smtClean="0"/>
              <a:t>page</a:t>
            </a:r>
          </a:p>
          <a:p>
            <a:pPr marL="628650" indent="-514350">
              <a:buFont typeface="+mj-lt"/>
              <a:buAutoNum type="arabicPeriod"/>
            </a:pPr>
            <a:r>
              <a:rPr lang="en-GB" sz="2800" dirty="0" smtClean="0"/>
              <a:t>Log out</a:t>
            </a:r>
          </a:p>
          <a:p>
            <a:pPr marL="114300" indent="0">
              <a:buNone/>
            </a:pPr>
            <a:endParaRPr lang="en-GB" sz="2800" dirty="0" smtClean="0"/>
          </a:p>
          <a:p>
            <a:endParaRPr lang="en-GB" dirty="0"/>
          </a:p>
        </p:txBody>
      </p:sp>
      <p:pic>
        <p:nvPicPr>
          <p:cNvPr id="1026" name="Picture 2" descr="C:\Users\User\AppData\Local\Microsoft\Windows\INetCache\IE\TSJLNKRT\Activities_Ic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225127"/>
            <a:ext cx="3048777" cy="2532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1344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How to create the ’About me; PAGE </a:t>
            </a:r>
            <a:endParaRPr lang="en-GB" dirty="0"/>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val="921388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994122"/>
          </a:xfrm>
        </p:spPr>
        <p:txBody>
          <a:bodyPr/>
          <a:lstStyle/>
          <a:p>
            <a:r>
              <a:rPr lang="en-GB" sz="4400" dirty="0" smtClean="0"/>
              <a:t> </a:t>
            </a:r>
            <a:r>
              <a:rPr lang="en-GB" sz="4000" dirty="0" smtClean="0"/>
              <a:t>Why complete the ‘about me’ page?</a:t>
            </a:r>
            <a:endParaRPr lang="en-GB" sz="4000" dirty="0"/>
          </a:p>
        </p:txBody>
      </p:sp>
      <p:sp>
        <p:nvSpPr>
          <p:cNvPr id="3" name="Content Placeholder 2"/>
          <p:cNvSpPr>
            <a:spLocks noGrp="1"/>
          </p:cNvSpPr>
          <p:nvPr>
            <p:ph idx="1"/>
          </p:nvPr>
        </p:nvSpPr>
        <p:spPr>
          <a:xfrm>
            <a:off x="457200" y="1484784"/>
            <a:ext cx="7620000" cy="4916016"/>
          </a:xfrm>
        </p:spPr>
        <p:txBody>
          <a:bodyPr>
            <a:normAutofit fontScale="92500"/>
          </a:bodyPr>
          <a:lstStyle/>
          <a:p>
            <a:r>
              <a:rPr lang="en-GB" dirty="0" smtClean="0"/>
              <a:t>Creating </a:t>
            </a:r>
            <a:r>
              <a:rPr lang="en-GB" dirty="0"/>
              <a:t>this page will help you find your way around </a:t>
            </a:r>
            <a:r>
              <a:rPr lang="en-GB" dirty="0" err="1"/>
              <a:t>PebblePad</a:t>
            </a:r>
            <a:r>
              <a:rPr lang="en-GB" dirty="0"/>
              <a:t> and familiarise yourself with the tools.  </a:t>
            </a:r>
            <a:endParaRPr lang="en-GB" dirty="0" smtClean="0"/>
          </a:p>
          <a:p>
            <a:r>
              <a:rPr lang="en-GB" dirty="0" smtClean="0"/>
              <a:t>This </a:t>
            </a:r>
            <a:r>
              <a:rPr lang="en-GB" dirty="0"/>
              <a:t>is your opportunity to introduce yourself professionally to your mentors and tutors</a:t>
            </a:r>
            <a:r>
              <a:rPr lang="en-GB" dirty="0" smtClean="0"/>
              <a:t>.</a:t>
            </a:r>
          </a:p>
          <a:p>
            <a:r>
              <a:rPr lang="en-GB" dirty="0" smtClean="0"/>
              <a:t>Creating the about me page will start the development of your professional portfolio which you can take with you after the programme and use for </a:t>
            </a:r>
            <a:r>
              <a:rPr lang="en-GB" dirty="0" err="1" smtClean="0"/>
              <a:t>CPD</a:t>
            </a:r>
            <a:r>
              <a:rPr lang="en-GB" dirty="0" smtClean="0"/>
              <a:t> and revalidation.</a:t>
            </a:r>
            <a:r>
              <a:rPr lang="en-GB" dirty="0"/>
              <a:t>  </a:t>
            </a:r>
            <a:endParaRPr lang="en-GB" dirty="0" smtClean="0"/>
          </a:p>
          <a:p>
            <a:r>
              <a:rPr lang="en-GB" dirty="0" smtClean="0"/>
              <a:t>You </a:t>
            </a:r>
            <a:r>
              <a:rPr lang="en-GB" dirty="0"/>
              <a:t>can use multiple media to bring together a page with a lively visual </a:t>
            </a:r>
            <a:r>
              <a:rPr lang="en-GB" dirty="0" smtClean="0"/>
              <a:t>format</a:t>
            </a:r>
          </a:p>
          <a:p>
            <a:r>
              <a:rPr lang="en-GB" dirty="0" smtClean="0"/>
              <a:t>But remember:</a:t>
            </a:r>
          </a:p>
          <a:p>
            <a:pPr>
              <a:buFont typeface="Arial"/>
              <a:buChar char="•"/>
            </a:pPr>
            <a:r>
              <a:rPr lang="en-GB" dirty="0" smtClean="0"/>
              <a:t>Maintain </a:t>
            </a:r>
            <a:r>
              <a:rPr lang="en-GB" dirty="0"/>
              <a:t>professionalism </a:t>
            </a:r>
          </a:p>
          <a:p>
            <a:pPr>
              <a:buFont typeface="Arial"/>
              <a:buChar char="•"/>
            </a:pPr>
            <a:r>
              <a:rPr lang="en-GB" dirty="0"/>
              <a:t>Remember who is viewing your </a:t>
            </a:r>
            <a:r>
              <a:rPr lang="en-GB" dirty="0" smtClean="0"/>
              <a:t>work</a:t>
            </a:r>
            <a:endParaRPr lang="en-GB" dirty="0"/>
          </a:p>
          <a:p>
            <a:pPr>
              <a:buFont typeface="Arial"/>
              <a:buChar char="•"/>
            </a:pPr>
            <a:r>
              <a:rPr lang="en-GB" dirty="0"/>
              <a:t>Maintain </a:t>
            </a:r>
            <a:r>
              <a:rPr lang="en-GB" dirty="0" smtClean="0"/>
              <a:t>confidentiality</a:t>
            </a:r>
          </a:p>
          <a:p>
            <a:pPr lvl="0">
              <a:buClr>
                <a:srgbClr val="4F81BD"/>
              </a:buClr>
              <a:buFont typeface="Arial"/>
              <a:buChar char="•"/>
            </a:pPr>
            <a:r>
              <a:rPr lang="en-GB" dirty="0">
                <a:solidFill>
                  <a:prstClr val="black"/>
                </a:solidFill>
              </a:rPr>
              <a:t>Familiarise yourself with the </a:t>
            </a:r>
            <a:r>
              <a:rPr lang="en-GB" dirty="0" err="1">
                <a:solidFill>
                  <a:prstClr val="black"/>
                </a:solidFill>
              </a:rPr>
              <a:t>NMC</a:t>
            </a:r>
            <a:r>
              <a:rPr lang="en-GB" dirty="0">
                <a:solidFill>
                  <a:prstClr val="black"/>
                </a:solidFill>
              </a:rPr>
              <a:t> </a:t>
            </a:r>
            <a:r>
              <a:rPr lang="en-GB" dirty="0">
                <a:solidFill>
                  <a:prstClr val="black"/>
                </a:solidFill>
                <a:hlinkClick r:id="rId2"/>
              </a:rPr>
              <a:t>Code</a:t>
            </a:r>
            <a:r>
              <a:rPr lang="en-GB" dirty="0">
                <a:solidFill>
                  <a:prstClr val="black"/>
                </a:solidFill>
              </a:rPr>
              <a:t> in relation to the above</a:t>
            </a:r>
          </a:p>
          <a:p>
            <a:pPr>
              <a:buFont typeface="Arial"/>
              <a:buChar char="•"/>
            </a:pPr>
            <a:endParaRPr lang="en-GB" dirty="0"/>
          </a:p>
          <a:p>
            <a:endParaRPr lang="en-GB" dirty="0"/>
          </a:p>
        </p:txBody>
      </p:sp>
    </p:spTree>
    <p:extLst>
      <p:ext uri="{BB962C8B-B14F-4D97-AF65-F5344CB8AC3E}">
        <p14:creationId xmlns:p14="http://schemas.microsoft.com/office/powerpoint/2010/main" val="27397952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0"/>
            <a:ext cx="7620000" cy="1143000"/>
          </a:xfrm>
        </p:spPr>
        <p:txBody>
          <a:bodyPr/>
          <a:lstStyle/>
          <a:p>
            <a:r>
              <a:rPr lang="en-GB" dirty="0"/>
              <a:t>Banners</a:t>
            </a:r>
          </a:p>
        </p:txBody>
      </p:sp>
      <p:sp>
        <p:nvSpPr>
          <p:cNvPr id="3" name="Content Placeholder 2"/>
          <p:cNvSpPr>
            <a:spLocks noGrp="1"/>
          </p:cNvSpPr>
          <p:nvPr>
            <p:ph idx="1"/>
          </p:nvPr>
        </p:nvSpPr>
        <p:spPr>
          <a:xfrm>
            <a:off x="457200" y="1340768"/>
            <a:ext cx="7620000" cy="5060032"/>
          </a:xfrm>
        </p:spPr>
        <p:txBody>
          <a:bodyPr>
            <a:normAutofit fontScale="92500"/>
          </a:bodyPr>
          <a:lstStyle/>
          <a:p>
            <a:r>
              <a:rPr lang="en-GB" dirty="0" smtClean="0">
                <a:solidFill>
                  <a:srgbClr val="666666"/>
                </a:solidFill>
                <a:latin typeface="Open Sans"/>
              </a:rPr>
              <a:t>You </a:t>
            </a:r>
            <a:r>
              <a:rPr lang="en-GB" dirty="0">
                <a:solidFill>
                  <a:srgbClr val="666666"/>
                </a:solidFill>
                <a:latin typeface="Open Sans"/>
              </a:rPr>
              <a:t>may leave the Pebble banner as it is or if you wish replace with one of the images </a:t>
            </a:r>
            <a:r>
              <a:rPr lang="en-GB" dirty="0" err="1">
                <a:solidFill>
                  <a:srgbClr val="666666"/>
                </a:solidFill>
                <a:latin typeface="Open Sans"/>
              </a:rPr>
              <a:t>PebblePad</a:t>
            </a:r>
            <a:r>
              <a:rPr lang="en-GB" dirty="0">
                <a:solidFill>
                  <a:srgbClr val="666666"/>
                </a:solidFill>
                <a:latin typeface="Open Sans"/>
              </a:rPr>
              <a:t> </a:t>
            </a:r>
            <a:r>
              <a:rPr lang="en-GB" dirty="0" smtClean="0">
                <a:solidFill>
                  <a:srgbClr val="666666"/>
                </a:solidFill>
                <a:latin typeface="Open Sans"/>
              </a:rPr>
              <a:t>provide (recommended)</a:t>
            </a:r>
          </a:p>
          <a:p>
            <a:r>
              <a:rPr lang="en-GB" dirty="0" smtClean="0">
                <a:solidFill>
                  <a:srgbClr val="666666"/>
                </a:solidFill>
                <a:latin typeface="Open Sans"/>
              </a:rPr>
              <a:t>Or you may use one of your own photos. Make sure you </a:t>
            </a:r>
            <a:r>
              <a:rPr lang="en-GB" b="1" dirty="0" smtClean="0">
                <a:solidFill>
                  <a:srgbClr val="FF0000"/>
                </a:solidFill>
                <a:latin typeface="Open Sans"/>
              </a:rPr>
              <a:t>do not breach copyright, privacy or professionalism </a:t>
            </a:r>
            <a:r>
              <a:rPr lang="en-GB" dirty="0" smtClean="0">
                <a:solidFill>
                  <a:srgbClr val="666666"/>
                </a:solidFill>
                <a:latin typeface="Open Sans"/>
              </a:rPr>
              <a:t>with your picture. Or you can leave it as it is </a:t>
            </a:r>
            <a:endParaRPr lang="en-GB" dirty="0">
              <a:solidFill>
                <a:srgbClr val="666666"/>
              </a:solidFill>
              <a:latin typeface="Open Sans"/>
            </a:endParaRPr>
          </a:p>
          <a:p>
            <a:r>
              <a:rPr lang="en-GB" dirty="0">
                <a:solidFill>
                  <a:srgbClr val="666666"/>
                </a:solidFill>
                <a:latin typeface="Open Sans"/>
              </a:rPr>
              <a:t>On the banner </a:t>
            </a:r>
            <a:r>
              <a:rPr lang="en-GB" dirty="0" smtClean="0">
                <a:solidFill>
                  <a:srgbClr val="666666"/>
                </a:solidFill>
                <a:latin typeface="Open Sans"/>
              </a:rPr>
              <a:t>you </a:t>
            </a:r>
            <a:r>
              <a:rPr lang="en-GB" b="1" dirty="0" smtClean="0">
                <a:solidFill>
                  <a:srgbClr val="666666"/>
                </a:solidFill>
                <a:latin typeface="Open Sans"/>
              </a:rPr>
              <a:t>must</a:t>
            </a:r>
            <a:r>
              <a:rPr lang="en-GB" dirty="0" smtClean="0">
                <a:solidFill>
                  <a:srgbClr val="666666"/>
                </a:solidFill>
                <a:latin typeface="Open Sans"/>
              </a:rPr>
              <a:t> insert the following:</a:t>
            </a:r>
          </a:p>
          <a:p>
            <a:pPr marL="114300" indent="0">
              <a:buNone/>
            </a:pPr>
            <a:r>
              <a:rPr lang="en-GB" dirty="0" smtClean="0">
                <a:solidFill>
                  <a:srgbClr val="666666"/>
                </a:solidFill>
                <a:latin typeface="Open Sans"/>
              </a:rPr>
              <a:t>your name, student </a:t>
            </a:r>
            <a:r>
              <a:rPr lang="en-GB" dirty="0">
                <a:solidFill>
                  <a:srgbClr val="666666"/>
                </a:solidFill>
                <a:latin typeface="Open Sans"/>
              </a:rPr>
              <a:t>ID </a:t>
            </a:r>
            <a:r>
              <a:rPr lang="en-GB" dirty="0" smtClean="0">
                <a:solidFill>
                  <a:srgbClr val="666666"/>
                </a:solidFill>
                <a:latin typeface="Open Sans"/>
              </a:rPr>
              <a:t>number</a:t>
            </a:r>
            <a:r>
              <a:rPr lang="en-GB" dirty="0">
                <a:solidFill>
                  <a:srgbClr val="666666"/>
                </a:solidFill>
                <a:latin typeface="Open Sans"/>
              </a:rPr>
              <a:t>, cohort and field of </a:t>
            </a:r>
            <a:r>
              <a:rPr lang="en-GB" dirty="0" smtClean="0">
                <a:solidFill>
                  <a:srgbClr val="666666"/>
                </a:solidFill>
                <a:latin typeface="Open Sans"/>
              </a:rPr>
              <a:t>nursing; for example:</a:t>
            </a:r>
          </a:p>
          <a:p>
            <a:pPr marL="114300" indent="0">
              <a:buNone/>
            </a:pPr>
            <a:endParaRPr lang="en-GB" dirty="0">
              <a:solidFill>
                <a:srgbClr val="666666"/>
              </a:solidFill>
              <a:latin typeface="Open Sans"/>
            </a:endParaRPr>
          </a:p>
          <a:p>
            <a:pPr marL="114300" indent="0">
              <a:buNone/>
            </a:pPr>
            <a:endParaRPr lang="en-GB" dirty="0" smtClean="0">
              <a:solidFill>
                <a:srgbClr val="666666"/>
              </a:solidFill>
              <a:latin typeface="Open Sans"/>
            </a:endParaRPr>
          </a:p>
          <a:p>
            <a:pPr marL="114300" indent="0">
              <a:buNone/>
            </a:pPr>
            <a:r>
              <a:rPr lang="en-GB" dirty="0" smtClean="0">
                <a:solidFill>
                  <a:srgbClr val="666666"/>
                </a:solidFill>
                <a:latin typeface="Open Sans"/>
              </a:rPr>
              <a:t>You can edit your Banner </a:t>
            </a:r>
          </a:p>
          <a:p>
            <a:pPr marL="114300" indent="0">
              <a:buNone/>
            </a:pPr>
            <a:r>
              <a:rPr lang="en-GB" dirty="0" smtClean="0">
                <a:solidFill>
                  <a:srgbClr val="666666"/>
                </a:solidFill>
                <a:latin typeface="Open Sans"/>
              </a:rPr>
              <a:t>Clicking on the properties </a:t>
            </a:r>
          </a:p>
          <a:p>
            <a:pPr marL="114300" indent="0">
              <a:buNone/>
            </a:pPr>
            <a:r>
              <a:rPr lang="en-GB" dirty="0" smtClean="0">
                <a:solidFill>
                  <a:srgbClr val="666666"/>
                </a:solidFill>
                <a:latin typeface="Open Sans"/>
              </a:rPr>
              <a:t>Tab (top right and side </a:t>
            </a:r>
          </a:p>
          <a:p>
            <a:pPr marL="114300" indent="0">
              <a:buNone/>
            </a:pPr>
            <a:r>
              <a:rPr lang="en-GB" dirty="0" smtClean="0">
                <a:solidFill>
                  <a:srgbClr val="666666"/>
                </a:solidFill>
                <a:latin typeface="Open Sans"/>
              </a:rPr>
              <a:t>of screen) </a:t>
            </a:r>
          </a:p>
          <a:p>
            <a:endParaRPr lang="en-GB" dirty="0" smtClean="0"/>
          </a:p>
          <a:p>
            <a:endParaRPr lang="en-GB" dirty="0"/>
          </a:p>
          <a:p>
            <a:endParaRPr lang="en-GB" dirty="0" smtClean="0"/>
          </a:p>
          <a:p>
            <a:endParaRPr lang="en-GB" dirty="0"/>
          </a:p>
        </p:txBody>
      </p:sp>
      <p:pic>
        <p:nvPicPr>
          <p:cNvPr id="6" name="Picture 5"/>
          <p:cNvPicPr/>
          <p:nvPr/>
        </p:nvPicPr>
        <p:blipFill rotWithShape="1">
          <a:blip r:embed="rId2"/>
          <a:srcRect l="78063" b="59037"/>
          <a:stretch/>
        </p:blipFill>
        <p:spPr bwMode="auto">
          <a:xfrm>
            <a:off x="3635896" y="5085184"/>
            <a:ext cx="1620257" cy="1511354"/>
          </a:xfrm>
          <a:prstGeom prst="rect">
            <a:avLst/>
          </a:prstGeom>
          <a:ln>
            <a:noFill/>
          </a:ln>
          <a:extLst>
            <a:ext uri="{53640926-AAD7-44D8-BBD7-CCE9431645EC}">
              <a14:shadowObscured xmlns:a14="http://schemas.microsoft.com/office/drawing/2010/main"/>
            </a:ext>
          </a:extLst>
        </p:spPr>
      </p:pic>
      <p:cxnSp>
        <p:nvCxnSpPr>
          <p:cNvPr id="7" name="Straight Arrow Connector 6"/>
          <p:cNvCxnSpPr/>
          <p:nvPr/>
        </p:nvCxnSpPr>
        <p:spPr>
          <a:xfrm flipH="1" flipV="1">
            <a:off x="5004048" y="5778794"/>
            <a:ext cx="723354" cy="673968"/>
          </a:xfrm>
          <a:prstGeom prst="straightConnector1">
            <a:avLst/>
          </a:prstGeom>
          <a:ln w="76200">
            <a:solidFill>
              <a:srgbClr val="7030A0"/>
            </a:solidFill>
            <a:tailEnd type="triangle"/>
          </a:ln>
        </p:spPr>
        <p:style>
          <a:lnRef idx="1">
            <a:schemeClr val="accent4"/>
          </a:lnRef>
          <a:fillRef idx="0">
            <a:schemeClr val="accent4"/>
          </a:fillRef>
          <a:effectRef idx="0">
            <a:schemeClr val="accent4"/>
          </a:effectRef>
          <a:fontRef idx="minor">
            <a:schemeClr val="tx1"/>
          </a:fontRef>
        </p:style>
      </p:cxnSp>
      <p:pic>
        <p:nvPicPr>
          <p:cNvPr id="9" name="Picture 8"/>
          <p:cNvPicPr>
            <a:picLocks noChangeAspect="1"/>
          </p:cNvPicPr>
          <p:nvPr/>
        </p:nvPicPr>
        <p:blipFill rotWithShape="1">
          <a:blip r:embed="rId3"/>
          <a:srcRect l="24084" t="59943" r="27146" b="9015"/>
          <a:stretch/>
        </p:blipFill>
        <p:spPr>
          <a:xfrm>
            <a:off x="5553019" y="3933056"/>
            <a:ext cx="3240360" cy="1152128"/>
          </a:xfrm>
          <a:prstGeom prst="rect">
            <a:avLst/>
          </a:prstGeom>
        </p:spPr>
      </p:pic>
    </p:spTree>
    <p:extLst>
      <p:ext uri="{BB962C8B-B14F-4D97-AF65-F5344CB8AC3E}">
        <p14:creationId xmlns:p14="http://schemas.microsoft.com/office/powerpoint/2010/main" val="21227927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Add Content </a:t>
            </a:r>
            <a:endParaRPr lang="en-GB" dirty="0"/>
          </a:p>
        </p:txBody>
      </p:sp>
      <p:sp>
        <p:nvSpPr>
          <p:cNvPr id="3" name="Content Placeholder 2"/>
          <p:cNvSpPr>
            <a:spLocks noGrp="1"/>
          </p:cNvSpPr>
          <p:nvPr>
            <p:ph idx="1"/>
          </p:nvPr>
        </p:nvSpPr>
        <p:spPr>
          <a:xfrm>
            <a:off x="457200" y="1417638"/>
            <a:ext cx="7620000" cy="4983162"/>
          </a:xfrm>
        </p:spPr>
        <p:txBody>
          <a:bodyPr>
            <a:normAutofit fontScale="92500"/>
          </a:bodyPr>
          <a:lstStyle/>
          <a:p>
            <a:r>
              <a:rPr lang="en-GB" dirty="0" smtClean="0">
                <a:solidFill>
                  <a:srgbClr val="666666"/>
                </a:solidFill>
                <a:latin typeface="Open Sans"/>
              </a:rPr>
              <a:t>Once </a:t>
            </a:r>
            <a:r>
              <a:rPr lang="en-GB" dirty="0">
                <a:solidFill>
                  <a:srgbClr val="666666"/>
                </a:solidFill>
                <a:latin typeface="Open Sans"/>
              </a:rPr>
              <a:t>you have finished your </a:t>
            </a:r>
            <a:r>
              <a:rPr lang="en-GB" dirty="0" smtClean="0">
                <a:solidFill>
                  <a:srgbClr val="666666"/>
                </a:solidFill>
                <a:latin typeface="Open Sans"/>
              </a:rPr>
              <a:t>banner you can use the </a:t>
            </a:r>
            <a:r>
              <a:rPr lang="en-GB" dirty="0">
                <a:solidFill>
                  <a:srgbClr val="666666"/>
                </a:solidFill>
                <a:latin typeface="Open Sans"/>
              </a:rPr>
              <a:t>'add content' button to </a:t>
            </a:r>
            <a:r>
              <a:rPr lang="en-GB" dirty="0" smtClean="0">
                <a:solidFill>
                  <a:srgbClr val="666666"/>
                </a:solidFill>
                <a:latin typeface="Open Sans"/>
              </a:rPr>
              <a:t>insert </a:t>
            </a:r>
            <a:r>
              <a:rPr lang="en-GB" dirty="0">
                <a:solidFill>
                  <a:srgbClr val="666666"/>
                </a:solidFill>
                <a:latin typeface="Open Sans"/>
              </a:rPr>
              <a:t>a text box, image or other </a:t>
            </a:r>
            <a:r>
              <a:rPr lang="en-GB" dirty="0" smtClean="0">
                <a:solidFill>
                  <a:srgbClr val="666666"/>
                </a:solidFill>
                <a:latin typeface="Open Sans"/>
              </a:rPr>
              <a:t>item:</a:t>
            </a:r>
            <a:r>
              <a:rPr lang="en-GB" dirty="0">
                <a:solidFill>
                  <a:srgbClr val="666666"/>
                </a:solidFill>
                <a:latin typeface="Open Sans"/>
              </a:rPr>
              <a:t> </a:t>
            </a:r>
            <a:endParaRPr lang="en-GB" dirty="0" smtClean="0">
              <a:solidFill>
                <a:srgbClr val="666666"/>
              </a:solidFill>
              <a:latin typeface="Open Sans"/>
            </a:endParaRPr>
          </a:p>
          <a:p>
            <a:endParaRPr lang="en-GB" dirty="0">
              <a:solidFill>
                <a:srgbClr val="666666"/>
              </a:solidFill>
              <a:latin typeface="Open Sans"/>
            </a:endParaRPr>
          </a:p>
          <a:p>
            <a:endParaRPr lang="en-GB" dirty="0" smtClean="0">
              <a:solidFill>
                <a:srgbClr val="666666"/>
              </a:solidFill>
              <a:latin typeface="Open Sans"/>
            </a:endParaRPr>
          </a:p>
          <a:p>
            <a:endParaRPr lang="en-GB" dirty="0" smtClean="0">
              <a:solidFill>
                <a:srgbClr val="666666"/>
              </a:solidFill>
              <a:latin typeface="Open Sans"/>
            </a:endParaRPr>
          </a:p>
          <a:p>
            <a:r>
              <a:rPr lang="en-GB" dirty="0" smtClean="0">
                <a:solidFill>
                  <a:srgbClr val="666666"/>
                </a:solidFill>
                <a:latin typeface="Open Sans"/>
              </a:rPr>
              <a:t>Selecting the ADD CONTENT button will bring up an additional menu to allow you to select a range of files and media to personalise the page:</a:t>
            </a:r>
            <a:endParaRPr lang="en-GB" dirty="0">
              <a:solidFill>
                <a:srgbClr val="666666"/>
              </a:solidFill>
              <a:latin typeface="Open Sans"/>
            </a:endParaRPr>
          </a:p>
          <a:p>
            <a:endParaRPr lang="en-GB" dirty="0" smtClean="0">
              <a:solidFill>
                <a:srgbClr val="666666"/>
              </a:solidFill>
              <a:latin typeface="Open Sans"/>
            </a:endParaRPr>
          </a:p>
          <a:p>
            <a:endParaRPr lang="en-GB" dirty="0">
              <a:solidFill>
                <a:srgbClr val="666666"/>
              </a:solidFill>
              <a:latin typeface="Open Sans"/>
            </a:endParaRPr>
          </a:p>
          <a:p>
            <a:endParaRPr lang="en-GB" dirty="0" smtClean="0">
              <a:solidFill>
                <a:srgbClr val="666666"/>
              </a:solidFill>
              <a:latin typeface="Open Sans"/>
            </a:endParaRPr>
          </a:p>
          <a:p>
            <a:endParaRPr lang="en-GB" dirty="0" smtClean="0">
              <a:solidFill>
                <a:srgbClr val="666666"/>
              </a:solidFill>
              <a:latin typeface="Open Sans"/>
            </a:endParaRPr>
          </a:p>
          <a:p>
            <a:pPr marL="114300" indent="0">
              <a:buNone/>
            </a:pPr>
            <a:r>
              <a:rPr lang="en-GB" dirty="0"/>
              <a:t/>
            </a:r>
            <a:br>
              <a:rPr lang="en-GB" dirty="0"/>
            </a:br>
            <a:endParaRPr lang="en-GB" dirty="0"/>
          </a:p>
          <a:p>
            <a:endParaRPr lang="en-GB" dirty="0"/>
          </a:p>
        </p:txBody>
      </p:sp>
      <p:pic>
        <p:nvPicPr>
          <p:cNvPr id="4" name="Picture 3"/>
          <p:cNvPicPr>
            <a:picLocks noChangeAspect="1"/>
          </p:cNvPicPr>
          <p:nvPr/>
        </p:nvPicPr>
        <p:blipFill>
          <a:blip r:embed="rId2"/>
          <a:stretch>
            <a:fillRect/>
          </a:stretch>
        </p:blipFill>
        <p:spPr>
          <a:xfrm>
            <a:off x="198748" y="2492896"/>
            <a:ext cx="8136904" cy="504202"/>
          </a:xfrm>
          <a:prstGeom prst="rect">
            <a:avLst/>
          </a:prstGeom>
        </p:spPr>
      </p:pic>
      <p:pic>
        <p:nvPicPr>
          <p:cNvPr id="5" name="Picture 4"/>
          <p:cNvPicPr>
            <a:picLocks noChangeAspect="1"/>
          </p:cNvPicPr>
          <p:nvPr/>
        </p:nvPicPr>
        <p:blipFill>
          <a:blip r:embed="rId3"/>
          <a:stretch>
            <a:fillRect/>
          </a:stretch>
        </p:blipFill>
        <p:spPr>
          <a:xfrm>
            <a:off x="539552" y="4725144"/>
            <a:ext cx="6732240" cy="669730"/>
          </a:xfrm>
          <a:prstGeom prst="rect">
            <a:avLst/>
          </a:prstGeom>
        </p:spPr>
      </p:pic>
    </p:spTree>
    <p:extLst>
      <p:ext uri="{BB962C8B-B14F-4D97-AF65-F5344CB8AC3E}">
        <p14:creationId xmlns:p14="http://schemas.microsoft.com/office/powerpoint/2010/main" val="24468119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Add Content: Text</a:t>
            </a:r>
            <a:endParaRPr lang="en-GB" dirty="0"/>
          </a:p>
        </p:txBody>
      </p:sp>
      <p:sp>
        <p:nvSpPr>
          <p:cNvPr id="3" name="Content Placeholder 2"/>
          <p:cNvSpPr>
            <a:spLocks noGrp="1"/>
          </p:cNvSpPr>
          <p:nvPr>
            <p:ph idx="1"/>
          </p:nvPr>
        </p:nvSpPr>
        <p:spPr>
          <a:xfrm>
            <a:off x="457200" y="1417638"/>
            <a:ext cx="7620000" cy="4983162"/>
          </a:xfrm>
        </p:spPr>
        <p:txBody>
          <a:bodyPr>
            <a:normAutofit fontScale="85000" lnSpcReduction="20000"/>
          </a:bodyPr>
          <a:lstStyle/>
          <a:p>
            <a:r>
              <a:rPr lang="en-GB" dirty="0" smtClean="0">
                <a:solidFill>
                  <a:srgbClr val="666666"/>
                </a:solidFill>
                <a:latin typeface="Open Sans"/>
              </a:rPr>
              <a:t>Once </a:t>
            </a:r>
            <a:r>
              <a:rPr lang="en-GB" dirty="0">
                <a:solidFill>
                  <a:srgbClr val="666666"/>
                </a:solidFill>
                <a:latin typeface="Open Sans"/>
              </a:rPr>
              <a:t>you have finished your banner, select the 'add content' button to </a:t>
            </a:r>
            <a:r>
              <a:rPr lang="en-GB" dirty="0" smtClean="0">
                <a:solidFill>
                  <a:srgbClr val="666666"/>
                </a:solidFill>
                <a:latin typeface="Open Sans"/>
              </a:rPr>
              <a:t>insert </a:t>
            </a:r>
            <a:r>
              <a:rPr lang="en-GB" dirty="0">
                <a:solidFill>
                  <a:srgbClr val="666666"/>
                </a:solidFill>
                <a:latin typeface="Open Sans"/>
              </a:rPr>
              <a:t>a text </a:t>
            </a:r>
            <a:r>
              <a:rPr lang="en-GB" dirty="0" smtClean="0">
                <a:solidFill>
                  <a:srgbClr val="666666"/>
                </a:solidFill>
                <a:latin typeface="Open Sans"/>
              </a:rPr>
              <a:t>box.</a:t>
            </a:r>
          </a:p>
          <a:p>
            <a:r>
              <a:rPr lang="en-GB" dirty="0" smtClean="0">
                <a:solidFill>
                  <a:srgbClr val="666666"/>
                </a:solidFill>
                <a:latin typeface="Open Sans"/>
              </a:rPr>
              <a:t>This allows you to write a little bit about yourself and your journey to becoming a nurse</a:t>
            </a:r>
            <a:endParaRPr lang="en-GB" dirty="0">
              <a:solidFill>
                <a:srgbClr val="666666"/>
              </a:solidFill>
              <a:latin typeface="Open Sans"/>
            </a:endParaRPr>
          </a:p>
          <a:p>
            <a:r>
              <a:rPr lang="en-GB" dirty="0" smtClean="0">
                <a:solidFill>
                  <a:srgbClr val="666666"/>
                </a:solidFill>
                <a:latin typeface="Open Sans"/>
              </a:rPr>
              <a:t>In creating a professional portfolio you might want to consider </a:t>
            </a:r>
            <a:r>
              <a:rPr lang="en-GB" dirty="0">
                <a:solidFill>
                  <a:srgbClr val="666666"/>
                </a:solidFill>
                <a:latin typeface="Open Sans"/>
              </a:rPr>
              <a:t>the following questions</a:t>
            </a:r>
          </a:p>
          <a:p>
            <a:pPr marL="114300" indent="0">
              <a:buNone/>
            </a:pPr>
            <a:endParaRPr lang="en-GB" dirty="0" smtClean="0"/>
          </a:p>
          <a:p>
            <a:pPr marL="114300" indent="0">
              <a:buNone/>
            </a:pPr>
            <a:r>
              <a:rPr lang="en-GB" dirty="0" smtClean="0"/>
              <a:t>Why </a:t>
            </a:r>
            <a:r>
              <a:rPr lang="en-GB" dirty="0"/>
              <a:t>did you want to be a </a:t>
            </a:r>
            <a:r>
              <a:rPr lang="en-GB" dirty="0" smtClean="0"/>
              <a:t>nurse?</a:t>
            </a:r>
            <a:r>
              <a:rPr lang="en-GB" dirty="0"/>
              <a:t/>
            </a:r>
            <a:br>
              <a:rPr lang="en-GB" dirty="0"/>
            </a:br>
            <a:endParaRPr lang="en-GB" dirty="0"/>
          </a:p>
          <a:p>
            <a:pPr marL="114300" indent="0">
              <a:buNone/>
            </a:pPr>
            <a:r>
              <a:rPr lang="en-GB" dirty="0"/>
              <a:t>What skills do you bring to the course and how will they help you interact </a:t>
            </a:r>
            <a:r>
              <a:rPr lang="en-GB" dirty="0" smtClean="0"/>
              <a:t>with service </a:t>
            </a:r>
            <a:r>
              <a:rPr lang="en-GB" dirty="0"/>
              <a:t>users and </a:t>
            </a:r>
            <a:r>
              <a:rPr lang="en-GB" dirty="0" smtClean="0"/>
              <a:t>carers?</a:t>
            </a:r>
          </a:p>
          <a:p>
            <a:pPr marL="114300" indent="0">
              <a:buNone/>
            </a:pPr>
            <a:endParaRPr lang="en-GB" dirty="0"/>
          </a:p>
          <a:p>
            <a:pPr marL="114300" indent="0">
              <a:buNone/>
            </a:pPr>
            <a:r>
              <a:rPr lang="en-GB" dirty="0" smtClean="0"/>
              <a:t>Do </a:t>
            </a:r>
            <a:r>
              <a:rPr lang="en-GB" dirty="0"/>
              <a:t>you have any hobbies and skills that will help with your </a:t>
            </a:r>
            <a:r>
              <a:rPr lang="en-GB" dirty="0" smtClean="0"/>
              <a:t>role?</a:t>
            </a:r>
          </a:p>
          <a:p>
            <a:pPr marL="114300" indent="0">
              <a:buNone/>
            </a:pPr>
            <a:endParaRPr lang="en-GB" dirty="0"/>
          </a:p>
          <a:p>
            <a:pPr marL="114300" indent="0">
              <a:buNone/>
            </a:pPr>
            <a:r>
              <a:rPr lang="en-GB" dirty="0" smtClean="0"/>
              <a:t>As you progress through the programme you may want to re visit your about me page and up date the information, perhaps reflecting on the previous stage and consider what you want to achieve in the next stage </a:t>
            </a:r>
            <a:r>
              <a:rPr lang="en-GB" dirty="0"/>
              <a:t/>
            </a:r>
            <a:br>
              <a:rPr lang="en-GB" dirty="0"/>
            </a:br>
            <a:endParaRPr lang="en-GB" dirty="0"/>
          </a:p>
          <a:p>
            <a:endParaRPr lang="en-GB" dirty="0"/>
          </a:p>
        </p:txBody>
      </p:sp>
    </p:spTree>
    <p:extLst>
      <p:ext uri="{BB962C8B-B14F-4D97-AF65-F5344CB8AC3E}">
        <p14:creationId xmlns:p14="http://schemas.microsoft.com/office/powerpoint/2010/main" val="42524298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Add Content (Upload image)</a:t>
            </a:r>
            <a:endParaRPr lang="en-GB" dirty="0"/>
          </a:p>
        </p:txBody>
      </p:sp>
      <p:sp>
        <p:nvSpPr>
          <p:cNvPr id="3" name="Content Placeholder 2"/>
          <p:cNvSpPr>
            <a:spLocks noGrp="1"/>
          </p:cNvSpPr>
          <p:nvPr>
            <p:ph idx="1"/>
          </p:nvPr>
        </p:nvSpPr>
        <p:spPr/>
        <p:txBody>
          <a:bodyPr/>
          <a:lstStyle/>
          <a:p>
            <a:r>
              <a:rPr lang="en-GB" dirty="0">
                <a:solidFill>
                  <a:srgbClr val="666666"/>
                </a:solidFill>
                <a:latin typeface="Open Sans"/>
              </a:rPr>
              <a:t>Using the add content </a:t>
            </a:r>
            <a:r>
              <a:rPr lang="en-GB" dirty="0" smtClean="0">
                <a:solidFill>
                  <a:srgbClr val="666666"/>
                </a:solidFill>
                <a:latin typeface="Open Sans"/>
              </a:rPr>
              <a:t>button, add </a:t>
            </a:r>
            <a:r>
              <a:rPr lang="en-GB" dirty="0">
                <a:solidFill>
                  <a:srgbClr val="666666"/>
                </a:solidFill>
                <a:latin typeface="Open Sans"/>
              </a:rPr>
              <a:t>an image box and upload a professional photo of </a:t>
            </a:r>
            <a:r>
              <a:rPr lang="en-GB" dirty="0" smtClean="0">
                <a:solidFill>
                  <a:srgbClr val="666666"/>
                </a:solidFill>
                <a:latin typeface="Open Sans"/>
              </a:rPr>
              <a:t>yourself</a:t>
            </a:r>
          </a:p>
          <a:p>
            <a:r>
              <a:rPr lang="en-GB" dirty="0">
                <a:solidFill>
                  <a:srgbClr val="666666"/>
                </a:solidFill>
                <a:latin typeface="Open Sans"/>
              </a:rPr>
              <a:t>You will have to upload images to your asset store from your PC </a:t>
            </a:r>
            <a:r>
              <a:rPr lang="en-GB" dirty="0" smtClean="0">
                <a:solidFill>
                  <a:srgbClr val="666666"/>
                </a:solidFill>
                <a:latin typeface="Open Sans"/>
              </a:rPr>
              <a:t>first</a:t>
            </a:r>
          </a:p>
          <a:p>
            <a:r>
              <a:rPr lang="en-GB" dirty="0" smtClean="0">
                <a:solidFill>
                  <a:srgbClr val="666666"/>
                </a:solidFill>
                <a:latin typeface="Open Sans"/>
              </a:rPr>
              <a:t>You can take a ‘selfie’  but please consider what image you want your mentor to see. If you put a picture of you in uniform make sure you conform to uniform policy. </a:t>
            </a:r>
            <a:r>
              <a:rPr lang="en-GB" dirty="0">
                <a:solidFill>
                  <a:srgbClr val="666666"/>
                </a:solidFill>
                <a:latin typeface="Open Sans"/>
              </a:rPr>
              <a:t> If you use an alternative photo think about how others will see you</a:t>
            </a:r>
            <a:r>
              <a:rPr lang="en-GB" dirty="0" smtClean="0">
                <a:solidFill>
                  <a:srgbClr val="666666"/>
                </a:solidFill>
                <a:latin typeface="Open Sans"/>
              </a:rPr>
              <a:t>. Make sure you are the only one in the photo (breach of privacy and data protection)</a:t>
            </a:r>
          </a:p>
          <a:p>
            <a:r>
              <a:rPr lang="en-GB" dirty="0" smtClean="0">
                <a:solidFill>
                  <a:srgbClr val="666666"/>
                </a:solidFill>
                <a:latin typeface="Open Sans"/>
              </a:rPr>
              <a:t>Any image that is unprofessional or offensive will be dealt with formally through School processes</a:t>
            </a:r>
            <a:r>
              <a:rPr lang="en-GB" dirty="0">
                <a:solidFill>
                  <a:srgbClr val="666666"/>
                </a:solidFill>
                <a:latin typeface="Open Sans"/>
              </a:rPr>
              <a:t> </a:t>
            </a:r>
            <a:endParaRPr lang="en-GB" dirty="0" smtClean="0">
              <a:solidFill>
                <a:srgbClr val="666666"/>
              </a:solidFill>
              <a:latin typeface="Open Sans"/>
            </a:endParaRPr>
          </a:p>
          <a:p>
            <a:pPr marL="114300" indent="0">
              <a:buNone/>
            </a:pPr>
            <a:endParaRPr lang="en-GB" dirty="0"/>
          </a:p>
        </p:txBody>
      </p:sp>
    </p:spTree>
    <p:extLst>
      <p:ext uri="{BB962C8B-B14F-4D97-AF65-F5344CB8AC3E}">
        <p14:creationId xmlns:p14="http://schemas.microsoft.com/office/powerpoint/2010/main" val="33944848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
            </a:r>
            <a:r>
              <a:rPr lang="en-GB" dirty="0" smtClean="0"/>
              <a:t>review</a:t>
            </a:r>
            <a:endParaRPr lang="en-GB" dirty="0"/>
          </a:p>
        </p:txBody>
      </p:sp>
      <p:sp>
        <p:nvSpPr>
          <p:cNvPr id="3" name="Content Placeholder 2"/>
          <p:cNvSpPr>
            <a:spLocks noGrp="1"/>
          </p:cNvSpPr>
          <p:nvPr>
            <p:ph idx="1"/>
          </p:nvPr>
        </p:nvSpPr>
        <p:spPr/>
        <p:txBody>
          <a:bodyPr/>
          <a:lstStyle/>
          <a:p>
            <a:r>
              <a:rPr lang="en-GB" dirty="0" smtClean="0"/>
              <a:t>Preview the page</a:t>
            </a:r>
            <a:r>
              <a:rPr lang="en-GB" dirty="0">
                <a:solidFill>
                  <a:prstClr val="black"/>
                </a:solidFill>
              </a:rPr>
              <a:t> </a:t>
            </a:r>
            <a:r>
              <a:rPr lang="en-GB" dirty="0" smtClean="0">
                <a:solidFill>
                  <a:prstClr val="black"/>
                </a:solidFill>
              </a:rPr>
              <a:t>to </a:t>
            </a:r>
            <a:r>
              <a:rPr lang="en-GB" dirty="0">
                <a:solidFill>
                  <a:prstClr val="black"/>
                </a:solidFill>
              </a:rPr>
              <a:t>see how your page will look to the </a:t>
            </a:r>
            <a:r>
              <a:rPr lang="en-GB" dirty="0" smtClean="0">
                <a:solidFill>
                  <a:prstClr val="black"/>
                </a:solidFill>
              </a:rPr>
              <a:t>viewer.</a:t>
            </a:r>
          </a:p>
          <a:p>
            <a:endParaRPr lang="en-GB" dirty="0" smtClean="0">
              <a:solidFill>
                <a:prstClr val="black"/>
              </a:solidFill>
            </a:endParaRPr>
          </a:p>
          <a:p>
            <a:r>
              <a:rPr lang="en-GB" dirty="0" smtClean="0">
                <a:solidFill>
                  <a:prstClr val="black"/>
                </a:solidFill>
              </a:rPr>
              <a:t>Remember to put ePAD back into editing mode after previewing pages:</a:t>
            </a:r>
            <a:endParaRPr lang="en-GB" dirty="0"/>
          </a:p>
        </p:txBody>
      </p:sp>
      <p:pic>
        <p:nvPicPr>
          <p:cNvPr id="4" name="Picture 3"/>
          <p:cNvPicPr>
            <a:picLocks noChangeAspect="1"/>
          </p:cNvPicPr>
          <p:nvPr/>
        </p:nvPicPr>
        <p:blipFill>
          <a:blip r:embed="rId2"/>
          <a:stretch>
            <a:fillRect/>
          </a:stretch>
        </p:blipFill>
        <p:spPr>
          <a:xfrm>
            <a:off x="3203848" y="2852936"/>
            <a:ext cx="1533525" cy="619125"/>
          </a:xfrm>
          <a:prstGeom prst="rect">
            <a:avLst/>
          </a:prstGeom>
        </p:spPr>
      </p:pic>
    </p:spTree>
    <p:extLst>
      <p:ext uri="{BB962C8B-B14F-4D97-AF65-F5344CB8AC3E}">
        <p14:creationId xmlns:p14="http://schemas.microsoft.com/office/powerpoint/2010/main" val="36454673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92500" lnSpcReduction="10000"/>
          </a:bodyPr>
          <a:lstStyle/>
          <a:p>
            <a:endParaRPr lang="en-GB" sz="2000" b="1" dirty="0" smtClean="0">
              <a:solidFill>
                <a:srgbClr val="FF0000"/>
              </a:solidFill>
            </a:endParaRPr>
          </a:p>
          <a:p>
            <a:endParaRPr lang="en-GB" sz="2000" b="1" dirty="0">
              <a:solidFill>
                <a:srgbClr val="FF0000"/>
              </a:solidFill>
            </a:endParaRPr>
          </a:p>
          <a:p>
            <a:r>
              <a:rPr lang="en-GB" sz="3600" b="1" dirty="0" smtClean="0">
                <a:solidFill>
                  <a:srgbClr val="FF0000"/>
                </a:solidFill>
              </a:rPr>
              <a:t>REMEMBER ……..</a:t>
            </a:r>
          </a:p>
          <a:p>
            <a:endParaRPr lang="en-GB" sz="2000" b="1" dirty="0">
              <a:solidFill>
                <a:srgbClr val="FF0000"/>
              </a:solidFill>
            </a:endParaRPr>
          </a:p>
          <a:p>
            <a:pPr marL="114300" indent="0">
              <a:buNone/>
            </a:pPr>
            <a:r>
              <a:rPr lang="en-GB" sz="3600" b="1" dirty="0">
                <a:solidFill>
                  <a:srgbClr val="FF0000"/>
                </a:solidFill>
              </a:rPr>
              <a:t>Always LOG OUT once you have finished working on your </a:t>
            </a:r>
            <a:r>
              <a:rPr lang="en-GB" sz="3600" b="1" dirty="0" err="1">
                <a:solidFill>
                  <a:srgbClr val="FF0000"/>
                </a:solidFill>
              </a:rPr>
              <a:t>ePAD</a:t>
            </a:r>
            <a:r>
              <a:rPr lang="en-GB" sz="3600" b="1" dirty="0">
                <a:solidFill>
                  <a:srgbClr val="FF0000"/>
                </a:solidFill>
              </a:rPr>
              <a:t> to</a:t>
            </a:r>
          </a:p>
          <a:p>
            <a:r>
              <a:rPr lang="en-GB" sz="3600" b="1" dirty="0">
                <a:solidFill>
                  <a:srgbClr val="FF0000"/>
                </a:solidFill>
              </a:rPr>
              <a:t> Prevent multiple versions being created (if you log in again or on a different PC) </a:t>
            </a:r>
          </a:p>
          <a:p>
            <a:r>
              <a:rPr lang="en-GB" sz="3600" b="1" dirty="0">
                <a:solidFill>
                  <a:srgbClr val="FF0000"/>
                </a:solidFill>
              </a:rPr>
              <a:t>Maintain data protection (esp. important if using a public PC) </a:t>
            </a:r>
          </a:p>
          <a:p>
            <a:endParaRPr lang="en-GB" dirty="0"/>
          </a:p>
        </p:txBody>
      </p:sp>
    </p:spTree>
    <p:extLst>
      <p:ext uri="{BB962C8B-B14F-4D97-AF65-F5344CB8AC3E}">
        <p14:creationId xmlns:p14="http://schemas.microsoft.com/office/powerpoint/2010/main" val="21907264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Other Useful informiaotn </a:t>
            </a:r>
            <a:endParaRPr lang="en-GB" dirty="0"/>
          </a:p>
        </p:txBody>
      </p:sp>
      <p:sp>
        <p:nvSpPr>
          <p:cNvPr id="5" name="Text Placeholder 4"/>
          <p:cNvSpPr>
            <a:spLocks noGrp="1"/>
          </p:cNvSpPr>
          <p:nvPr>
            <p:ph type="body" idx="1"/>
          </p:nvPr>
        </p:nvSpPr>
        <p:spPr/>
        <p:txBody>
          <a:bodyPr/>
          <a:lstStyle/>
          <a:p>
            <a:r>
              <a:rPr lang="en-GB" dirty="0" smtClean="0"/>
              <a:t>Other useful information </a:t>
            </a:r>
            <a:endParaRPr lang="en-GB" dirty="0"/>
          </a:p>
        </p:txBody>
      </p:sp>
    </p:spTree>
    <p:extLst>
      <p:ext uri="{BB962C8B-B14F-4D97-AF65-F5344CB8AC3E}">
        <p14:creationId xmlns:p14="http://schemas.microsoft.com/office/powerpoint/2010/main" val="32845366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smtClean="0"/>
              <a:t>ePAD</a:t>
            </a:r>
            <a:r>
              <a:rPr lang="en-GB" dirty="0" smtClean="0"/>
              <a:t> – Practice standards check list</a:t>
            </a:r>
            <a:endParaRPr lang="en-GB" dirty="0"/>
          </a:p>
        </p:txBody>
      </p:sp>
      <p:sp>
        <p:nvSpPr>
          <p:cNvPr id="3" name="Content Placeholder 2"/>
          <p:cNvSpPr>
            <a:spLocks noGrp="1"/>
          </p:cNvSpPr>
          <p:nvPr>
            <p:ph idx="1"/>
          </p:nvPr>
        </p:nvSpPr>
        <p:spPr/>
        <p:txBody>
          <a:bodyPr>
            <a:normAutofit/>
          </a:bodyPr>
          <a:lstStyle/>
          <a:p>
            <a:pPr marL="0" indent="0">
              <a:buNone/>
            </a:pPr>
            <a:r>
              <a:rPr lang="en-GB" dirty="0" smtClean="0"/>
              <a:t>Practice standard check list – you can utilise this to record which standards your NMC mentor has signed off as achieved,</a:t>
            </a:r>
          </a:p>
          <a:p>
            <a:pPr marL="0" indent="0">
              <a:buNone/>
            </a:pPr>
            <a:r>
              <a:rPr lang="en-GB" dirty="0" smtClean="0"/>
              <a:t>plan on – going learning </a:t>
            </a:r>
          </a:p>
          <a:p>
            <a:pPr marL="0" indent="0">
              <a:buNone/>
            </a:pPr>
            <a:r>
              <a:rPr lang="en-GB" dirty="0" smtClean="0"/>
              <a:t>opportunities </a:t>
            </a:r>
          </a:p>
          <a:p>
            <a:pPr marL="0" indent="0">
              <a:buNone/>
            </a:pPr>
            <a:r>
              <a:rPr lang="en-GB" dirty="0" smtClean="0"/>
              <a:t>Suggestion -</a:t>
            </a:r>
          </a:p>
          <a:p>
            <a:pPr marL="0" indent="0">
              <a:buNone/>
            </a:pPr>
            <a:r>
              <a:rPr lang="en-GB" dirty="0" smtClean="0"/>
              <a:t>Put a dot against the ones</a:t>
            </a:r>
          </a:p>
          <a:p>
            <a:pPr marL="0" indent="0">
              <a:buNone/>
            </a:pPr>
            <a:r>
              <a:rPr lang="en-GB" dirty="0" smtClean="0"/>
              <a:t>you think you have achieved to discuss</a:t>
            </a:r>
          </a:p>
          <a:p>
            <a:pPr marL="0" indent="0">
              <a:buNone/>
            </a:pPr>
            <a:r>
              <a:rPr lang="en-GB" dirty="0" smtClean="0"/>
              <a:t>with your mentor and then</a:t>
            </a:r>
          </a:p>
          <a:p>
            <a:pPr marL="0" indent="0">
              <a:buNone/>
            </a:pPr>
            <a:r>
              <a:rPr lang="en-GB" dirty="0" smtClean="0"/>
              <a:t>a  tick once your mentor has signed off </a:t>
            </a:r>
          </a:p>
          <a:p>
            <a:pPr marL="0" indent="0">
              <a:buNone/>
            </a:pPr>
            <a:r>
              <a:rPr lang="en-GB" dirty="0" smtClean="0"/>
              <a:t>the skill (or you could colour code) </a:t>
            </a:r>
          </a:p>
          <a:p>
            <a:endParaRPr lang="en-GB" dirty="0" smtClean="0"/>
          </a:p>
          <a:p>
            <a:endParaRPr lang="en-GB" dirty="0"/>
          </a:p>
          <a:p>
            <a:endParaRPr lang="en-GB" dirty="0" smtClean="0"/>
          </a:p>
        </p:txBody>
      </p:sp>
      <p:pic>
        <p:nvPicPr>
          <p:cNvPr id="4" name="Picture 3"/>
          <p:cNvPicPr/>
          <p:nvPr/>
        </p:nvPicPr>
        <p:blipFill rotWithShape="1">
          <a:blip r:embed="rId2"/>
          <a:srcRect l="4986" t="18951" r="52974" b="4330"/>
          <a:stretch/>
        </p:blipFill>
        <p:spPr bwMode="auto">
          <a:xfrm>
            <a:off x="4991535" y="2420888"/>
            <a:ext cx="3726180" cy="19126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299071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71400"/>
            <a:ext cx="7620000" cy="1143000"/>
          </a:xfrm>
        </p:spPr>
        <p:txBody>
          <a:bodyPr/>
          <a:lstStyle/>
          <a:p>
            <a:r>
              <a:rPr lang="en-GB" dirty="0" err="1" smtClean="0"/>
              <a:t>ePAD</a:t>
            </a:r>
            <a:r>
              <a:rPr lang="en-GB" dirty="0" smtClean="0"/>
              <a:t> –</a:t>
            </a:r>
            <a:endParaRPr lang="en-GB" dirty="0"/>
          </a:p>
        </p:txBody>
      </p:sp>
      <p:sp>
        <p:nvSpPr>
          <p:cNvPr id="3" name="Content Placeholder 2"/>
          <p:cNvSpPr>
            <a:spLocks noGrp="1"/>
          </p:cNvSpPr>
          <p:nvPr>
            <p:ph idx="1"/>
          </p:nvPr>
        </p:nvSpPr>
        <p:spPr>
          <a:xfrm>
            <a:off x="107504" y="836712"/>
            <a:ext cx="8568952" cy="5564088"/>
          </a:xfrm>
        </p:spPr>
        <p:txBody>
          <a:bodyPr>
            <a:normAutofit/>
          </a:bodyPr>
          <a:lstStyle/>
          <a:p>
            <a:pPr marL="114300" indent="0">
              <a:buNone/>
            </a:pPr>
            <a:r>
              <a:rPr lang="en-GB" i="1" dirty="0" smtClean="0"/>
              <a:t>Please do this step by step with me, do not rush a head!</a:t>
            </a:r>
          </a:p>
          <a:p>
            <a:r>
              <a:rPr lang="en-GB" dirty="0" smtClean="0"/>
              <a:t>Go to </a:t>
            </a:r>
            <a:r>
              <a:rPr lang="en-GB" dirty="0" err="1" smtClean="0"/>
              <a:t>PebblePad</a:t>
            </a:r>
            <a:r>
              <a:rPr lang="en-GB" dirty="0" smtClean="0"/>
              <a:t> web site and insert </a:t>
            </a:r>
            <a:r>
              <a:rPr lang="en-GB" dirty="0" smtClean="0">
                <a:hlinkClick r:id="rId2"/>
              </a:rPr>
              <a:t>www.v3.pebblepad.co.uk/login/leeds</a:t>
            </a:r>
            <a:r>
              <a:rPr lang="en-GB" dirty="0" smtClean="0"/>
              <a:t> </a:t>
            </a:r>
          </a:p>
          <a:p>
            <a:r>
              <a:rPr lang="en-GB" dirty="0" smtClean="0"/>
              <a:t>User ID – your university email e.g. </a:t>
            </a:r>
            <a:r>
              <a:rPr lang="en-GB" dirty="0" err="1" smtClean="0">
                <a:hlinkClick r:id="rId3"/>
              </a:rPr>
              <a:t>hc18xx@leeds.ac.uk</a:t>
            </a:r>
            <a:endParaRPr lang="en-GB" dirty="0" smtClean="0"/>
          </a:p>
          <a:p>
            <a:r>
              <a:rPr lang="en-GB" dirty="0" smtClean="0"/>
              <a:t>Password – your unique password , if you have not changed the </a:t>
            </a:r>
            <a:r>
              <a:rPr lang="en-GB" dirty="0" err="1" smtClean="0"/>
              <a:t>PebblePad</a:t>
            </a:r>
            <a:r>
              <a:rPr lang="en-GB" dirty="0" smtClean="0"/>
              <a:t>  generated one within your email, please change now.</a:t>
            </a:r>
          </a:p>
          <a:p>
            <a:r>
              <a:rPr lang="en-GB" dirty="0" smtClean="0"/>
              <a:t>Your home page  and click on assets  and open your </a:t>
            </a:r>
            <a:r>
              <a:rPr lang="en-GB" dirty="0" err="1" smtClean="0"/>
              <a:t>ePAD</a:t>
            </a:r>
            <a:endParaRPr lang="en-GB" dirty="0" smtClean="0"/>
          </a:p>
          <a:p>
            <a:endParaRPr lang="en-GB" dirty="0"/>
          </a:p>
          <a:p>
            <a:pPr marL="114300" indent="0">
              <a:buNone/>
            </a:pPr>
            <a:endParaRPr lang="en-GB" dirty="0" smtClean="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3544103"/>
            <a:ext cx="7033658"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flipV="1">
            <a:off x="1115616" y="5339131"/>
            <a:ext cx="1656184" cy="84991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460451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Practice Placements Website</a:t>
            </a:r>
            <a:endParaRPr lang="en-GB" dirty="0"/>
          </a:p>
        </p:txBody>
      </p:sp>
      <p:sp>
        <p:nvSpPr>
          <p:cNvPr id="3" name="Content Placeholder 2"/>
          <p:cNvSpPr>
            <a:spLocks noGrp="1"/>
          </p:cNvSpPr>
          <p:nvPr>
            <p:ph idx="1"/>
          </p:nvPr>
        </p:nvSpPr>
        <p:spPr/>
        <p:txBody>
          <a:bodyPr/>
          <a:lstStyle/>
          <a:p>
            <a:r>
              <a:rPr lang="en-GB" dirty="0" smtClean="0"/>
              <a:t>Holds lots of information about </a:t>
            </a:r>
            <a:r>
              <a:rPr lang="en-GB" smtClean="0"/>
              <a:t>your placement </a:t>
            </a:r>
            <a:endParaRPr lang="en-GB" dirty="0" smtClean="0"/>
          </a:p>
          <a:p>
            <a:r>
              <a:rPr lang="en-GB" dirty="0">
                <a:hlinkClick r:id="rId2"/>
              </a:rPr>
              <a:t>https://practiceplacements.leeds.ac.uk</a:t>
            </a:r>
            <a:r>
              <a:rPr lang="en-GB" dirty="0" smtClean="0">
                <a:hlinkClick r:id="rId2"/>
              </a:rPr>
              <a:t>/</a:t>
            </a:r>
            <a:endParaRPr lang="en-GB" dirty="0" smtClean="0"/>
          </a:p>
          <a:p>
            <a:endParaRPr lang="en-GB" dirty="0"/>
          </a:p>
          <a:p>
            <a:r>
              <a:rPr lang="en-GB" dirty="0" smtClean="0"/>
              <a:t>Also have lots of guides and video links to help you with your </a:t>
            </a:r>
            <a:r>
              <a:rPr lang="en-GB" dirty="0" err="1" smtClean="0"/>
              <a:t>ePAD</a:t>
            </a:r>
            <a:r>
              <a:rPr lang="en-GB" dirty="0" smtClean="0"/>
              <a:t> </a:t>
            </a:r>
          </a:p>
          <a:p>
            <a:pPr marL="114300" indent="0">
              <a:buNone/>
            </a:pPr>
            <a:endParaRPr lang="en-GB" dirty="0"/>
          </a:p>
          <a:p>
            <a:r>
              <a:rPr lang="en-GB" dirty="0">
                <a:hlinkClick r:id="rId3"/>
              </a:rPr>
              <a:t>https://practiceplacements.leeds.ac.uk/nursing-and-midwifery/information</a:t>
            </a:r>
            <a:r>
              <a:rPr lang="en-GB" dirty="0" smtClean="0">
                <a:hlinkClick r:id="rId3"/>
              </a:rPr>
              <a:t>/</a:t>
            </a:r>
            <a:endParaRPr lang="en-GB" dirty="0" smtClean="0"/>
          </a:p>
          <a:p>
            <a:endParaRPr lang="en-GB" dirty="0"/>
          </a:p>
        </p:txBody>
      </p:sp>
      <p:pic>
        <p:nvPicPr>
          <p:cNvPr id="4" name="Picture 3"/>
          <p:cNvPicPr/>
          <p:nvPr/>
        </p:nvPicPr>
        <p:blipFill rotWithShape="1">
          <a:blip r:embed="rId4"/>
          <a:srcRect t="3780" r="50543" b="5002"/>
          <a:stretch/>
        </p:blipFill>
        <p:spPr bwMode="auto">
          <a:xfrm>
            <a:off x="755576" y="4797152"/>
            <a:ext cx="3744416" cy="1930226"/>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5"/>
          <a:srcRect l="4254" t="5671" r="50410" b="7365"/>
          <a:stretch/>
        </p:blipFill>
        <p:spPr bwMode="auto">
          <a:xfrm>
            <a:off x="5148064" y="5181282"/>
            <a:ext cx="2598420" cy="1402080"/>
          </a:xfrm>
          <a:prstGeom prst="rect">
            <a:avLst/>
          </a:prstGeom>
          <a:ln>
            <a:noFill/>
          </a:ln>
          <a:extLst>
            <a:ext uri="{53640926-AAD7-44D8-BBD7-CCE9431645EC}">
              <a14:shadowObscured xmlns:a14="http://schemas.microsoft.com/office/drawing/2010/main"/>
            </a:ext>
          </a:extLst>
        </p:spPr>
      </p:pic>
      <p:cxnSp>
        <p:nvCxnSpPr>
          <p:cNvPr id="7" name="Straight Arrow Connector 6"/>
          <p:cNvCxnSpPr/>
          <p:nvPr/>
        </p:nvCxnSpPr>
        <p:spPr>
          <a:xfrm>
            <a:off x="323528" y="6400800"/>
            <a:ext cx="86409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187624" y="6309320"/>
            <a:ext cx="360040"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5652120" y="5733256"/>
            <a:ext cx="1368152" cy="5595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004670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Where to go for help  - </a:t>
            </a:r>
            <a:r>
              <a:rPr lang="en-GB" dirty="0" smtClean="0">
                <a:hlinkClick r:id="rId2"/>
              </a:rPr>
              <a:t>epad@leeds.ac.uk</a:t>
            </a:r>
            <a:r>
              <a:rPr lang="en-GB" dirty="0" smtClean="0"/>
              <a:t> </a:t>
            </a:r>
            <a:endParaRPr lang="en-GB" dirty="0"/>
          </a:p>
        </p:txBody>
      </p:sp>
      <p:sp>
        <p:nvSpPr>
          <p:cNvPr id="3" name="Content Placeholder 2"/>
          <p:cNvSpPr>
            <a:spLocks noGrp="1"/>
          </p:cNvSpPr>
          <p:nvPr>
            <p:ph idx="1"/>
          </p:nvPr>
        </p:nvSpPr>
        <p:spPr>
          <a:xfrm>
            <a:off x="484046" y="1916832"/>
            <a:ext cx="8229600" cy="4525963"/>
          </a:xfrm>
        </p:spPr>
        <p:txBody>
          <a:bodyPr>
            <a:normAutofit fontScale="92500" lnSpcReduction="10000"/>
          </a:bodyPr>
          <a:lstStyle/>
          <a:p>
            <a:r>
              <a:rPr lang="en-GB" dirty="0" smtClean="0"/>
              <a:t>Please email </a:t>
            </a:r>
            <a:r>
              <a:rPr lang="en-GB" dirty="0" smtClean="0">
                <a:hlinkClick r:id="rId2"/>
              </a:rPr>
              <a:t>epad@leeds.ac.uk</a:t>
            </a:r>
            <a:r>
              <a:rPr lang="en-GB" dirty="0" smtClean="0"/>
              <a:t> stating what the issue/question is</a:t>
            </a:r>
          </a:p>
          <a:p>
            <a:r>
              <a:rPr lang="en-GB" dirty="0" smtClean="0"/>
              <a:t>PLEASE GIVE DETAILS </a:t>
            </a:r>
          </a:p>
          <a:p>
            <a:r>
              <a:rPr lang="en-GB" dirty="0" smtClean="0"/>
              <a:t>We can then direct your email to the correct person </a:t>
            </a:r>
            <a:r>
              <a:rPr lang="en-GB" smtClean="0"/>
              <a:t>– e.g. </a:t>
            </a:r>
            <a:r>
              <a:rPr lang="en-GB" dirty="0" smtClean="0"/>
              <a:t>Healthcare IT or your Personal tutor</a:t>
            </a:r>
          </a:p>
          <a:p>
            <a:pPr marL="0" indent="0">
              <a:buNone/>
            </a:pPr>
            <a:r>
              <a:rPr lang="en-GB" dirty="0" smtClean="0"/>
              <a:t>State </a:t>
            </a:r>
          </a:p>
          <a:p>
            <a:pPr marL="914400" lvl="1" indent="-514350">
              <a:buFont typeface="+mj-lt"/>
              <a:buAutoNum type="alphaLcParenR"/>
            </a:pPr>
            <a:r>
              <a:rPr lang="en-GB" dirty="0" smtClean="0"/>
              <a:t>Who you are, </a:t>
            </a:r>
          </a:p>
          <a:p>
            <a:pPr marL="914400" lvl="1" indent="-514350">
              <a:buFont typeface="+mj-lt"/>
              <a:buAutoNum type="alphaLcParenR"/>
            </a:pPr>
            <a:r>
              <a:rPr lang="en-GB" dirty="0" smtClean="0"/>
              <a:t>which field and cohort, </a:t>
            </a:r>
          </a:p>
          <a:p>
            <a:pPr marL="914400" lvl="1" indent="-514350">
              <a:buFont typeface="+mj-lt"/>
              <a:buAutoNum type="alphaLcParenR"/>
            </a:pPr>
            <a:r>
              <a:rPr lang="en-GB" dirty="0" smtClean="0"/>
              <a:t>your Personal tutor  </a:t>
            </a:r>
          </a:p>
          <a:p>
            <a:pPr marL="914400" lvl="1" indent="-514350">
              <a:buFont typeface="+mj-lt"/>
              <a:buAutoNum type="alphaLcParenR"/>
            </a:pPr>
            <a:r>
              <a:rPr lang="en-GB" dirty="0" smtClean="0"/>
              <a:t>who you mentor is and her/his work email address </a:t>
            </a:r>
          </a:p>
          <a:p>
            <a:pPr marL="914400" lvl="1" indent="-514350">
              <a:buFont typeface="+mj-lt"/>
              <a:buAutoNum type="alphaLcParenR"/>
            </a:pPr>
            <a:r>
              <a:rPr lang="en-GB" dirty="0" smtClean="0"/>
              <a:t>If it is a issue with a tab/standard/skill – please tell us which tab and which  tab/standards/skill</a:t>
            </a:r>
          </a:p>
          <a:p>
            <a:pPr marL="400050" lvl="1" indent="0">
              <a:buNone/>
            </a:pPr>
            <a:endParaRPr lang="en-GB" dirty="0"/>
          </a:p>
          <a:p>
            <a:pPr marL="514350" indent="-514350"/>
            <a:r>
              <a:rPr lang="en-GB" dirty="0" smtClean="0"/>
              <a:t>We are not mind readers!</a:t>
            </a:r>
          </a:p>
          <a:p>
            <a:pPr marL="914400" lvl="1" indent="-514350">
              <a:buFont typeface="+mj-lt"/>
              <a:buAutoNum type="alphaLcParenR"/>
            </a:pPr>
            <a:endParaRPr lang="en-GB" dirty="0" smtClean="0"/>
          </a:p>
        </p:txBody>
      </p:sp>
    </p:spTree>
    <p:extLst>
      <p:ext uri="{BB962C8B-B14F-4D97-AF65-F5344CB8AC3E}">
        <p14:creationId xmlns:p14="http://schemas.microsoft.com/office/powerpoint/2010/main" val="35463936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ePAD</a:t>
            </a:r>
            <a:r>
              <a:rPr lang="en-GB" dirty="0" smtClean="0"/>
              <a:t> drop in sessions </a:t>
            </a:r>
            <a:endParaRPr lang="en-GB" dirty="0"/>
          </a:p>
        </p:txBody>
      </p:sp>
      <p:sp>
        <p:nvSpPr>
          <p:cNvPr id="3" name="Content Placeholder 2"/>
          <p:cNvSpPr>
            <a:spLocks noGrp="1"/>
          </p:cNvSpPr>
          <p:nvPr>
            <p:ph idx="1"/>
          </p:nvPr>
        </p:nvSpPr>
        <p:spPr>
          <a:xfrm>
            <a:off x="457200" y="1340768"/>
            <a:ext cx="7620000" cy="5060032"/>
          </a:xfrm>
        </p:spPr>
        <p:txBody>
          <a:bodyPr>
            <a:normAutofit/>
          </a:bodyPr>
          <a:lstStyle/>
          <a:p>
            <a:r>
              <a:rPr lang="en-GB" dirty="0" smtClean="0"/>
              <a:t>These are for you, your mentor or both to drop in with questions or to trouble shoot and problems</a:t>
            </a:r>
            <a:endParaRPr lang="en-GB" dirty="0"/>
          </a:p>
          <a:p>
            <a:r>
              <a:rPr lang="en-GB" dirty="0" smtClean="0"/>
              <a:t>You only need to stay for as long as it takes to answer your questions. </a:t>
            </a:r>
          </a:p>
          <a:p>
            <a:r>
              <a:rPr lang="en-GB" dirty="0" smtClean="0"/>
              <a:t>The sessions are in 2.30b ( around the side of the PhD  suite, it is sign posted)</a:t>
            </a:r>
          </a:p>
          <a:p>
            <a:pPr lvl="1">
              <a:buFont typeface="Wingdings" panose="05000000000000000000" pitchFamily="2" charset="2"/>
              <a:buChar char="ü"/>
            </a:pPr>
            <a:r>
              <a:rPr lang="en-GB" dirty="0"/>
              <a:t>16</a:t>
            </a:r>
            <a:r>
              <a:rPr lang="en-GB" baseline="30000" dirty="0"/>
              <a:t>th</a:t>
            </a:r>
            <a:r>
              <a:rPr lang="en-GB" dirty="0"/>
              <a:t> March 12-1pm </a:t>
            </a:r>
            <a:endParaRPr lang="en-GB" dirty="0" smtClean="0"/>
          </a:p>
          <a:p>
            <a:pPr lvl="1">
              <a:buFont typeface="Wingdings" panose="05000000000000000000" pitchFamily="2" charset="2"/>
              <a:buChar char="ü"/>
            </a:pPr>
            <a:r>
              <a:rPr lang="en-GB" dirty="0" smtClean="0"/>
              <a:t>17</a:t>
            </a:r>
            <a:r>
              <a:rPr lang="en-GB" baseline="30000" dirty="0" smtClean="0"/>
              <a:t>th</a:t>
            </a:r>
            <a:r>
              <a:rPr lang="en-GB" dirty="0" smtClean="0"/>
              <a:t> </a:t>
            </a:r>
            <a:r>
              <a:rPr lang="en-GB" dirty="0"/>
              <a:t>March </a:t>
            </a:r>
            <a:r>
              <a:rPr lang="en-GB" dirty="0" smtClean="0"/>
              <a:t>4-5pm</a:t>
            </a:r>
          </a:p>
          <a:p>
            <a:pPr lvl="1">
              <a:buFont typeface="Wingdings" panose="05000000000000000000" pitchFamily="2" charset="2"/>
              <a:buChar char="ü"/>
            </a:pPr>
            <a:r>
              <a:rPr lang="en-GB" dirty="0" smtClean="0"/>
              <a:t>31</a:t>
            </a:r>
            <a:r>
              <a:rPr lang="en-GB" baseline="30000" dirty="0" smtClean="0"/>
              <a:t>st</a:t>
            </a:r>
            <a:r>
              <a:rPr lang="en-GB" dirty="0" smtClean="0"/>
              <a:t> </a:t>
            </a:r>
            <a:r>
              <a:rPr lang="en-GB" dirty="0"/>
              <a:t>March </a:t>
            </a:r>
            <a:r>
              <a:rPr lang="en-GB" dirty="0" smtClean="0"/>
              <a:t>9-10pm</a:t>
            </a:r>
          </a:p>
          <a:p>
            <a:pPr lvl="1">
              <a:buFont typeface="Wingdings" panose="05000000000000000000" pitchFamily="2" charset="2"/>
              <a:buChar char="ü"/>
            </a:pPr>
            <a:r>
              <a:rPr lang="en-GB" dirty="0" smtClean="0"/>
              <a:t> 1</a:t>
            </a:r>
            <a:r>
              <a:rPr lang="en-GB" baseline="30000" dirty="0" smtClean="0"/>
              <a:t>st</a:t>
            </a:r>
            <a:r>
              <a:rPr lang="en-GB" dirty="0" smtClean="0"/>
              <a:t> </a:t>
            </a:r>
            <a:r>
              <a:rPr lang="en-GB" dirty="0"/>
              <a:t>April </a:t>
            </a:r>
            <a:r>
              <a:rPr lang="en-GB" dirty="0" smtClean="0"/>
              <a:t>12-1pm </a:t>
            </a:r>
          </a:p>
          <a:p>
            <a:pPr lvl="1">
              <a:buFont typeface="Wingdings" panose="05000000000000000000" pitchFamily="2" charset="2"/>
              <a:buChar char="ü"/>
            </a:pPr>
            <a:r>
              <a:rPr lang="en-GB" dirty="0" smtClean="0"/>
              <a:t>20</a:t>
            </a:r>
            <a:r>
              <a:rPr lang="en-GB" baseline="30000" dirty="0" smtClean="0"/>
              <a:t>th</a:t>
            </a:r>
            <a:r>
              <a:rPr lang="en-GB" dirty="0" smtClean="0"/>
              <a:t> </a:t>
            </a:r>
            <a:r>
              <a:rPr lang="en-GB" dirty="0"/>
              <a:t>April 4-5pm </a:t>
            </a:r>
            <a:endParaRPr lang="en-GB" dirty="0" smtClean="0"/>
          </a:p>
          <a:p>
            <a:pPr lvl="1">
              <a:buFont typeface="Wingdings" panose="05000000000000000000" pitchFamily="2" charset="2"/>
              <a:buChar char="ü"/>
            </a:pPr>
            <a:r>
              <a:rPr lang="en-GB" dirty="0" smtClean="0"/>
              <a:t>18</a:t>
            </a:r>
            <a:r>
              <a:rPr lang="en-GB" baseline="30000" dirty="0" smtClean="0"/>
              <a:t>th</a:t>
            </a:r>
            <a:r>
              <a:rPr lang="en-GB" dirty="0" smtClean="0"/>
              <a:t> </a:t>
            </a:r>
            <a:r>
              <a:rPr lang="en-GB" dirty="0"/>
              <a:t>May </a:t>
            </a:r>
            <a:r>
              <a:rPr lang="en-GB" dirty="0" smtClean="0"/>
              <a:t>12.30-1.30pm </a:t>
            </a:r>
            <a:r>
              <a:rPr lang="en-GB" dirty="0"/>
              <a:t> </a:t>
            </a:r>
          </a:p>
        </p:txBody>
      </p:sp>
    </p:spTree>
    <p:extLst>
      <p:ext uri="{BB962C8B-B14F-4D97-AF65-F5344CB8AC3E}">
        <p14:creationId xmlns:p14="http://schemas.microsoft.com/office/powerpoint/2010/main" val="18375133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Any questions?</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16919" y="1600200"/>
            <a:ext cx="4500562" cy="4800600"/>
          </a:xfrm>
        </p:spPr>
      </p:pic>
    </p:spTree>
    <p:extLst>
      <p:ext uri="{BB962C8B-B14F-4D97-AF65-F5344CB8AC3E}">
        <p14:creationId xmlns:p14="http://schemas.microsoft.com/office/powerpoint/2010/main" val="3544611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dirty="0" err="1" smtClean="0"/>
              <a:t>ePAD</a:t>
            </a:r>
            <a:endParaRPr lang="en-GB" dirty="0"/>
          </a:p>
        </p:txBody>
      </p:sp>
      <p:sp>
        <p:nvSpPr>
          <p:cNvPr id="3" name="Content Placeholder 2"/>
          <p:cNvSpPr>
            <a:spLocks noGrp="1"/>
          </p:cNvSpPr>
          <p:nvPr>
            <p:ph idx="1"/>
          </p:nvPr>
        </p:nvSpPr>
        <p:spPr>
          <a:xfrm>
            <a:off x="457200" y="1268760"/>
            <a:ext cx="8229600" cy="4857403"/>
          </a:xfrm>
        </p:spPr>
        <p:txBody>
          <a:bodyPr>
            <a:normAutofit fontScale="92500"/>
          </a:bodyPr>
          <a:lstStyle/>
          <a:p>
            <a:r>
              <a:rPr lang="en-GB" dirty="0" smtClean="0"/>
              <a:t>The </a:t>
            </a:r>
            <a:r>
              <a:rPr lang="en-GB" dirty="0" err="1" smtClean="0"/>
              <a:t>ePAD</a:t>
            </a:r>
            <a:r>
              <a:rPr lang="en-GB" dirty="0" smtClean="0"/>
              <a:t> is where  your practice standards are now kept. </a:t>
            </a:r>
          </a:p>
          <a:p>
            <a:r>
              <a:rPr lang="en-GB" dirty="0" smtClean="0"/>
              <a:t>The </a:t>
            </a:r>
            <a:r>
              <a:rPr lang="en-GB" dirty="0" err="1" smtClean="0"/>
              <a:t>ePAD</a:t>
            </a:r>
            <a:r>
              <a:rPr lang="en-GB" dirty="0" smtClean="0"/>
              <a:t> has the same areas to complete as the previous paper version</a:t>
            </a:r>
          </a:p>
          <a:p>
            <a:pPr>
              <a:buFont typeface="Wingdings" panose="05000000000000000000" pitchFamily="2" charset="2"/>
              <a:buChar char="ü"/>
            </a:pPr>
            <a:r>
              <a:rPr lang="en-GB" dirty="0" smtClean="0"/>
              <a:t>Placement details (area, mentor name, mentor updates) </a:t>
            </a:r>
          </a:p>
          <a:p>
            <a:pPr>
              <a:buFont typeface="Wingdings" panose="05000000000000000000" pitchFamily="2" charset="2"/>
              <a:buChar char="ü"/>
            </a:pPr>
            <a:r>
              <a:rPr lang="en-GB" dirty="0" smtClean="0"/>
              <a:t>Placement orientation – health and safety, safeguarding policies </a:t>
            </a:r>
            <a:r>
              <a:rPr lang="en-GB" dirty="0" err="1" smtClean="0"/>
              <a:t>etc</a:t>
            </a:r>
            <a:endParaRPr lang="en-GB" dirty="0" smtClean="0"/>
          </a:p>
          <a:p>
            <a:pPr>
              <a:buFont typeface="Wingdings" panose="05000000000000000000" pitchFamily="2" charset="2"/>
              <a:buChar char="ü"/>
            </a:pPr>
            <a:r>
              <a:rPr lang="en-GB" dirty="0" smtClean="0"/>
              <a:t>Initial interview</a:t>
            </a:r>
          </a:p>
          <a:p>
            <a:pPr>
              <a:buFont typeface="Wingdings" panose="05000000000000000000" pitchFamily="2" charset="2"/>
              <a:buChar char="ü"/>
            </a:pPr>
            <a:r>
              <a:rPr lang="en-GB" dirty="0" smtClean="0"/>
              <a:t>Intermediate interview</a:t>
            </a:r>
          </a:p>
          <a:p>
            <a:pPr>
              <a:buFont typeface="Wingdings" panose="05000000000000000000" pitchFamily="2" charset="2"/>
              <a:buChar char="ü"/>
            </a:pPr>
            <a:r>
              <a:rPr lang="en-GB" dirty="0" smtClean="0"/>
              <a:t>Final interview</a:t>
            </a:r>
          </a:p>
          <a:p>
            <a:pPr>
              <a:buFont typeface="Wingdings" panose="05000000000000000000" pitchFamily="2" charset="2"/>
              <a:buChar char="ü"/>
            </a:pPr>
            <a:r>
              <a:rPr lang="en-GB" dirty="0" smtClean="0"/>
              <a:t>Practice standards  </a:t>
            </a:r>
          </a:p>
          <a:p>
            <a:pPr>
              <a:buFont typeface="Wingdings" panose="05000000000000000000" pitchFamily="2" charset="2"/>
              <a:buChar char="ü"/>
            </a:pPr>
            <a:r>
              <a:rPr lang="en-GB" dirty="0" smtClean="0"/>
              <a:t>Skills log</a:t>
            </a:r>
          </a:p>
          <a:p>
            <a:pPr>
              <a:buFont typeface="Wingdings" panose="05000000000000000000" pitchFamily="2" charset="2"/>
              <a:buChar char="ü"/>
            </a:pPr>
            <a:r>
              <a:rPr lang="en-GB" dirty="0" smtClean="0"/>
              <a:t>Attendance and absence</a:t>
            </a:r>
          </a:p>
          <a:p>
            <a:pPr>
              <a:buFont typeface="Wingdings" panose="05000000000000000000" pitchFamily="2" charset="2"/>
              <a:buChar char="ü"/>
            </a:pPr>
            <a:r>
              <a:rPr lang="en-GB" dirty="0" smtClean="0"/>
              <a:t>Testimonials </a:t>
            </a:r>
          </a:p>
          <a:p>
            <a:pPr>
              <a:buFont typeface="Wingdings" panose="05000000000000000000" pitchFamily="2" charset="2"/>
              <a:buChar char="ü"/>
            </a:pPr>
            <a:r>
              <a:rPr lang="en-GB" dirty="0" smtClean="0"/>
              <a:t>Let’s have a look at these in a little more detail (NB you have another session looking at the forms in more detail)</a:t>
            </a:r>
          </a:p>
        </p:txBody>
      </p:sp>
    </p:spTree>
    <p:extLst>
      <p:ext uri="{BB962C8B-B14F-4D97-AF65-F5344CB8AC3E}">
        <p14:creationId xmlns:p14="http://schemas.microsoft.com/office/powerpoint/2010/main" val="21491739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562074"/>
          </a:xfrm>
        </p:spPr>
        <p:txBody>
          <a:bodyPr/>
          <a:lstStyle/>
          <a:p>
            <a:r>
              <a:rPr lang="en-GB" dirty="0" err="1" smtClean="0"/>
              <a:t>ePAD</a:t>
            </a:r>
            <a:endParaRPr lang="en-GB" dirty="0"/>
          </a:p>
        </p:txBody>
      </p:sp>
      <p:sp>
        <p:nvSpPr>
          <p:cNvPr id="3" name="Content Placeholder 2"/>
          <p:cNvSpPr>
            <a:spLocks noGrp="1"/>
          </p:cNvSpPr>
          <p:nvPr>
            <p:ph idx="1"/>
          </p:nvPr>
        </p:nvSpPr>
        <p:spPr>
          <a:xfrm>
            <a:off x="457200" y="1268760"/>
            <a:ext cx="7620000" cy="5760640"/>
          </a:xfrm>
        </p:spPr>
        <p:txBody>
          <a:bodyPr>
            <a:normAutofit fontScale="55000" lnSpcReduction="20000"/>
          </a:bodyPr>
          <a:lstStyle/>
          <a:p>
            <a:r>
              <a:rPr lang="en-GB" sz="4000" dirty="0" smtClean="0"/>
              <a:t>Review </a:t>
            </a:r>
            <a:r>
              <a:rPr lang="en-GB" sz="4000" dirty="0" err="1" smtClean="0"/>
              <a:t>ePAD</a:t>
            </a:r>
            <a:r>
              <a:rPr lang="en-GB" sz="4000" dirty="0" smtClean="0"/>
              <a:t> tabs </a:t>
            </a:r>
          </a:p>
          <a:p>
            <a:r>
              <a:rPr lang="en-GB" sz="4000" dirty="0"/>
              <a:t> </a:t>
            </a:r>
            <a:r>
              <a:rPr lang="en-GB" sz="4000" dirty="0" smtClean="0"/>
              <a:t>A more detailed look at these will be undertaken either </a:t>
            </a:r>
          </a:p>
          <a:p>
            <a:pPr lvl="1">
              <a:buFont typeface="Courier New" panose="02070309020205020404" pitchFamily="49" charset="0"/>
              <a:buChar char="o"/>
            </a:pPr>
            <a:r>
              <a:rPr lang="en-GB" sz="3800" dirty="0" smtClean="0"/>
              <a:t>Discussed in class</a:t>
            </a:r>
            <a:r>
              <a:rPr lang="en-GB" sz="3800" dirty="0"/>
              <a:t> </a:t>
            </a:r>
            <a:r>
              <a:rPr lang="en-GB" sz="3800" dirty="0" smtClean="0"/>
              <a:t>or </a:t>
            </a:r>
          </a:p>
          <a:p>
            <a:pPr lvl="1">
              <a:buFont typeface="Courier New" panose="02070309020205020404" pitchFamily="49" charset="0"/>
              <a:buChar char="o"/>
            </a:pPr>
            <a:r>
              <a:rPr lang="en-GB" sz="3800" dirty="0" smtClean="0"/>
              <a:t>Through the video on PPU web site </a:t>
            </a:r>
          </a:p>
          <a:p>
            <a:pPr marL="114300" indent="0">
              <a:buNone/>
            </a:pPr>
            <a:r>
              <a:rPr lang="en-GB" sz="4000" dirty="0" smtClean="0"/>
              <a:t>Essentially the </a:t>
            </a:r>
            <a:r>
              <a:rPr lang="en-GB" sz="4000" dirty="0" err="1" smtClean="0"/>
              <a:t>ePAD</a:t>
            </a:r>
            <a:r>
              <a:rPr lang="en-GB" sz="4000" dirty="0" smtClean="0"/>
              <a:t>  enable you to state ;  </a:t>
            </a:r>
          </a:p>
          <a:p>
            <a:pPr>
              <a:buFont typeface="Courier New" panose="02070309020205020404" pitchFamily="49" charset="0"/>
              <a:buChar char="o"/>
            </a:pPr>
            <a:r>
              <a:rPr lang="en-GB" sz="4000" dirty="0" smtClean="0"/>
              <a:t>Where your experience was undertaken and who was assessing you  </a:t>
            </a:r>
            <a:r>
              <a:rPr lang="en-GB" sz="4000" i="1" dirty="0" smtClean="0">
                <a:solidFill>
                  <a:srgbClr val="FF0000"/>
                </a:solidFill>
              </a:rPr>
              <a:t>(PAD Form details) </a:t>
            </a:r>
          </a:p>
          <a:p>
            <a:pPr>
              <a:buFont typeface="Courier New" panose="02070309020205020404" pitchFamily="49" charset="0"/>
              <a:buChar char="o"/>
            </a:pPr>
            <a:r>
              <a:rPr lang="en-GB" sz="4000" dirty="0" smtClean="0"/>
              <a:t>That you are </a:t>
            </a:r>
            <a:r>
              <a:rPr lang="en-GB" sz="4000" i="1" dirty="0" smtClean="0">
                <a:solidFill>
                  <a:srgbClr val="FF0000"/>
                </a:solidFill>
              </a:rPr>
              <a:t>orientated</a:t>
            </a:r>
            <a:r>
              <a:rPr lang="en-GB" sz="4000" dirty="0" smtClean="0"/>
              <a:t> to the area  (know where everything is and key information such as the emergency equipment and phone number) </a:t>
            </a:r>
          </a:p>
          <a:p>
            <a:pPr>
              <a:buFont typeface="Courier New" panose="02070309020205020404" pitchFamily="49" charset="0"/>
              <a:buChar char="o"/>
            </a:pPr>
            <a:r>
              <a:rPr lang="en-GB" sz="4000" dirty="0" smtClean="0"/>
              <a:t>Agree your learning needs </a:t>
            </a:r>
            <a:r>
              <a:rPr lang="en-GB" sz="4000" i="1" dirty="0" smtClean="0">
                <a:solidFill>
                  <a:srgbClr val="FF0000"/>
                </a:solidFill>
              </a:rPr>
              <a:t>(initial interview) </a:t>
            </a:r>
          </a:p>
          <a:p>
            <a:pPr>
              <a:buFont typeface="Courier New" panose="02070309020205020404" pitchFamily="49" charset="0"/>
              <a:buChar char="o"/>
            </a:pPr>
            <a:r>
              <a:rPr lang="en-GB" sz="4000" dirty="0" smtClean="0"/>
              <a:t>Review your progress and adjusted your learning  </a:t>
            </a:r>
            <a:r>
              <a:rPr lang="en-GB" sz="4000" i="1" dirty="0" smtClean="0">
                <a:solidFill>
                  <a:srgbClr val="FF0000"/>
                </a:solidFill>
              </a:rPr>
              <a:t>(Intermediate  interview)</a:t>
            </a:r>
          </a:p>
          <a:p>
            <a:pPr>
              <a:buFont typeface="Courier New" panose="02070309020205020404" pitchFamily="49" charset="0"/>
              <a:buChar char="o"/>
            </a:pPr>
            <a:r>
              <a:rPr lang="en-GB" sz="4000" dirty="0" smtClean="0"/>
              <a:t>Review how the whole placement went </a:t>
            </a:r>
            <a:r>
              <a:rPr lang="en-GB" sz="4000" i="1" dirty="0" smtClean="0">
                <a:solidFill>
                  <a:srgbClr val="FF0000"/>
                </a:solidFill>
              </a:rPr>
              <a:t>(final interview)</a:t>
            </a:r>
          </a:p>
          <a:p>
            <a:pPr>
              <a:buFont typeface="Courier New" panose="02070309020205020404" pitchFamily="49" charset="0"/>
              <a:buChar char="o"/>
            </a:pPr>
            <a:r>
              <a:rPr lang="en-GB" sz="4000" dirty="0" smtClean="0"/>
              <a:t>Sign off NMC required standards (</a:t>
            </a:r>
            <a:r>
              <a:rPr lang="en-GB" sz="4000" i="1" dirty="0" smtClean="0">
                <a:solidFill>
                  <a:srgbClr val="FF0000"/>
                </a:solidFill>
              </a:rPr>
              <a:t>Practice standards and Medicine standards) </a:t>
            </a:r>
          </a:p>
          <a:p>
            <a:pPr>
              <a:buFont typeface="Courier New" panose="02070309020205020404" pitchFamily="49" charset="0"/>
              <a:buChar char="o"/>
            </a:pPr>
            <a:r>
              <a:rPr lang="en-GB" sz="4000" dirty="0" smtClean="0"/>
              <a:t>Sign off accompanying skills </a:t>
            </a:r>
            <a:r>
              <a:rPr lang="en-GB" sz="4000" i="1" dirty="0" smtClean="0">
                <a:solidFill>
                  <a:srgbClr val="FF0000"/>
                </a:solidFill>
              </a:rPr>
              <a:t>(Skills Log)  </a:t>
            </a:r>
          </a:p>
          <a:p>
            <a:pPr>
              <a:buFont typeface="Courier New" panose="02070309020205020404" pitchFamily="49" charset="0"/>
              <a:buChar char="o"/>
            </a:pPr>
            <a:r>
              <a:rPr lang="en-GB" sz="4000" dirty="0" smtClean="0"/>
              <a:t>Record the client/patient view of your work </a:t>
            </a:r>
            <a:r>
              <a:rPr lang="en-GB" sz="4000" i="1" dirty="0" smtClean="0">
                <a:solidFill>
                  <a:srgbClr val="FF0000"/>
                </a:solidFill>
              </a:rPr>
              <a:t>(testimonies) </a:t>
            </a:r>
          </a:p>
          <a:p>
            <a:endParaRPr lang="en-GB" sz="4000" dirty="0"/>
          </a:p>
        </p:txBody>
      </p:sp>
    </p:spTree>
    <p:extLst>
      <p:ext uri="{BB962C8B-B14F-4D97-AF65-F5344CB8AC3E}">
        <p14:creationId xmlns:p14="http://schemas.microsoft.com/office/powerpoint/2010/main" val="6077591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do I do this</a:t>
            </a:r>
            <a:endParaRPr lang="en-GB" dirty="0"/>
          </a:p>
        </p:txBody>
      </p:sp>
      <p:sp>
        <p:nvSpPr>
          <p:cNvPr id="3" name="Content Placeholder 2"/>
          <p:cNvSpPr>
            <a:spLocks noGrp="1"/>
          </p:cNvSpPr>
          <p:nvPr>
            <p:ph idx="1"/>
          </p:nvPr>
        </p:nvSpPr>
        <p:spPr>
          <a:xfrm>
            <a:off x="457200" y="1268760"/>
            <a:ext cx="7620000" cy="5589240"/>
          </a:xfrm>
        </p:spPr>
        <p:txBody>
          <a:bodyPr>
            <a:normAutofit fontScale="92500" lnSpcReduction="20000"/>
          </a:bodyPr>
          <a:lstStyle/>
          <a:p>
            <a:pPr marL="114300" indent="0">
              <a:buNone/>
            </a:pPr>
            <a:r>
              <a:rPr lang="en-GB" dirty="0" smtClean="0"/>
              <a:t>Work with your NMC mentor (Your NMC mentor must be in date that means they have undertaken  an annual update and a 3 yearly review of NMC Mentoring standards</a:t>
            </a:r>
          </a:p>
          <a:p>
            <a:r>
              <a:rPr lang="en-GB" dirty="0" smtClean="0"/>
              <a:t>They will sign off Practice standards, medicine standards  and skills by</a:t>
            </a:r>
          </a:p>
          <a:p>
            <a:r>
              <a:rPr lang="en-GB" dirty="0" smtClean="0"/>
              <a:t>Working directly with you and/or</a:t>
            </a:r>
          </a:p>
          <a:p>
            <a:r>
              <a:rPr lang="en-GB" dirty="0" smtClean="0"/>
              <a:t>Reviewing contributing evidence  which can be – drawn fro working with others e.g. Associate mentor (RN without an NMC mentor course) other Healthcare professionals – this evidence must be verified via</a:t>
            </a:r>
          </a:p>
          <a:p>
            <a:pPr lvl="1">
              <a:buFont typeface="Wingdings" panose="05000000000000000000" pitchFamily="2" charset="2"/>
              <a:buChar char="ü"/>
            </a:pPr>
            <a:r>
              <a:rPr lang="en-GB" dirty="0"/>
              <a:t> </a:t>
            </a:r>
            <a:r>
              <a:rPr lang="en-GB" dirty="0" smtClean="0"/>
              <a:t>Pebble pocket – completed form evidence of hours or offline assessment</a:t>
            </a:r>
          </a:p>
          <a:p>
            <a:pPr lvl="1">
              <a:buFont typeface="Wingdings" panose="05000000000000000000" pitchFamily="2" charset="2"/>
              <a:buChar char="ü"/>
            </a:pPr>
            <a:r>
              <a:rPr lang="en-GB" dirty="0" smtClean="0"/>
              <a:t>Completion of a Record of Alternative/complimentary/spoke placement form (long name because it has to fit 5 Universities across Yorkshire) </a:t>
            </a:r>
          </a:p>
          <a:p>
            <a:pPr lvl="1">
              <a:buFont typeface="Wingdings" panose="05000000000000000000" pitchFamily="2" charset="2"/>
              <a:buChar char="ü"/>
            </a:pPr>
            <a:r>
              <a:rPr lang="en-GB" dirty="0" smtClean="0"/>
              <a:t>Photo’s of work undertaken in class</a:t>
            </a:r>
          </a:p>
          <a:p>
            <a:pPr lvl="1">
              <a:buFont typeface="Wingdings" panose="05000000000000000000" pitchFamily="2" charset="2"/>
              <a:buChar char="ü"/>
            </a:pPr>
            <a:r>
              <a:rPr lang="en-GB" dirty="0" smtClean="0"/>
              <a:t>Essays</a:t>
            </a:r>
          </a:p>
          <a:p>
            <a:pPr lvl="1">
              <a:buFont typeface="Wingdings" panose="05000000000000000000" pitchFamily="2" charset="2"/>
              <a:buChar char="ü"/>
            </a:pPr>
            <a:r>
              <a:rPr lang="en-GB" dirty="0" smtClean="0"/>
              <a:t>Certificates of study days or </a:t>
            </a:r>
            <a:r>
              <a:rPr lang="en-GB" dirty="0" err="1" smtClean="0"/>
              <a:t>eLearnign</a:t>
            </a:r>
            <a:r>
              <a:rPr lang="en-GB" dirty="0" smtClean="0"/>
              <a:t> packages</a:t>
            </a:r>
          </a:p>
          <a:p>
            <a:pPr lvl="1">
              <a:buFont typeface="Wingdings" panose="05000000000000000000" pitchFamily="2" charset="2"/>
              <a:buChar char="ü"/>
            </a:pPr>
            <a:r>
              <a:rPr lang="en-GB" dirty="0" smtClean="0"/>
              <a:t>Uploaded to your asset and attached to the relevant rosette</a:t>
            </a:r>
          </a:p>
          <a:p>
            <a:pPr marL="114300" indent="0">
              <a:buNone/>
            </a:pPr>
            <a:r>
              <a:rPr lang="en-GB" dirty="0"/>
              <a:t> </a:t>
            </a:r>
            <a:r>
              <a:rPr lang="en-GB" dirty="0" smtClean="0"/>
              <a:t> </a:t>
            </a:r>
          </a:p>
        </p:txBody>
      </p:sp>
    </p:spTree>
    <p:extLst>
      <p:ext uri="{BB962C8B-B14F-4D97-AF65-F5344CB8AC3E}">
        <p14:creationId xmlns:p14="http://schemas.microsoft.com/office/powerpoint/2010/main" val="23523443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Adjacency</Template>
  <TotalTime>1430</TotalTime>
  <Words>4684</Words>
  <Application>Microsoft Office PowerPoint</Application>
  <PresentationFormat>On-screen Show (4:3)</PresentationFormat>
  <Paragraphs>589</Paragraphs>
  <Slides>63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63</vt:i4>
      </vt:variant>
    </vt:vector>
  </HeadingPairs>
  <TitlesOfParts>
    <vt:vector size="70" baseType="lpstr">
      <vt:lpstr>Open Sans</vt:lpstr>
      <vt:lpstr>Arial</vt:lpstr>
      <vt:lpstr>Calibri</vt:lpstr>
      <vt:lpstr>Cambria</vt:lpstr>
      <vt:lpstr>Courier New</vt:lpstr>
      <vt:lpstr>Wingdings</vt:lpstr>
      <vt:lpstr>Adjacency</vt:lpstr>
      <vt:lpstr>ePAD workbook activities</vt:lpstr>
      <vt:lpstr>Do you know how to access PebblePad?</vt:lpstr>
      <vt:lpstr>Terminology and symbols </vt:lpstr>
      <vt:lpstr>How to use your e-PAD workbook </vt:lpstr>
      <vt:lpstr>activities  for today:</vt:lpstr>
      <vt:lpstr>ePAD –</vt:lpstr>
      <vt:lpstr>ePAD</vt:lpstr>
      <vt:lpstr>ePAD</vt:lpstr>
      <vt:lpstr>How do I do this</vt:lpstr>
      <vt:lpstr>ePAD</vt:lpstr>
      <vt:lpstr>How to add files to My ePAD</vt:lpstr>
      <vt:lpstr>Adding files to my ePAD</vt:lpstr>
      <vt:lpstr>Formats ePAD will accept and allow others to access</vt:lpstr>
      <vt:lpstr>Where is my M drive?</vt:lpstr>
      <vt:lpstr>Where is my M drive?</vt:lpstr>
      <vt:lpstr>Where is my M drive?</vt:lpstr>
      <vt:lpstr>Let’s create a file</vt:lpstr>
      <vt:lpstr>Uploading files </vt:lpstr>
      <vt:lpstr>Uploading files </vt:lpstr>
      <vt:lpstr>Uploading files </vt:lpstr>
      <vt:lpstr>Linking an upload file to a rosette to provide evidence towards a standard </vt:lpstr>
      <vt:lpstr>Your PowerPoint slides – let’s now attach them to a standard  </vt:lpstr>
      <vt:lpstr>Linking an uploaded file to a rosette</vt:lpstr>
      <vt:lpstr>Linking an upload file to a rosette</vt:lpstr>
      <vt:lpstr>Let’s provide evidence for  another standard</vt:lpstr>
      <vt:lpstr>Adding files to your asset store</vt:lpstr>
      <vt:lpstr>Photo’s (nb. for word doc it is better to scan the documents) </vt:lpstr>
      <vt:lpstr>Assets</vt:lpstr>
      <vt:lpstr>How to create an attendance  (or Absence) form</vt:lpstr>
      <vt:lpstr>How to: complete an attendance (or absence)  template</vt:lpstr>
      <vt:lpstr>How to: complete an attendance (or absence)  template</vt:lpstr>
      <vt:lpstr>How to: complete an attendance (or absence)  template</vt:lpstr>
      <vt:lpstr>How to: complete an attendance (or absence)  template</vt:lpstr>
      <vt:lpstr>How to: complete an attendance (or absence)  template</vt:lpstr>
      <vt:lpstr>How to: complete an attendance (or absence)  template</vt:lpstr>
      <vt:lpstr>How to complete an Absence form </vt:lpstr>
      <vt:lpstr>Important things to remember!</vt:lpstr>
      <vt:lpstr>Hints &amp; tips</vt:lpstr>
      <vt:lpstr>How to share your EPAD with your NMC mentor</vt:lpstr>
      <vt:lpstr>How to share your ePAD with your mentor(s)</vt:lpstr>
      <vt:lpstr>How to share your ePAD with your mentor(s)</vt:lpstr>
      <vt:lpstr>How to share with my Mentor</vt:lpstr>
      <vt:lpstr> Once you’ve found them, scroll down and click the Share asset button.  </vt:lpstr>
      <vt:lpstr>Some common issues</vt:lpstr>
      <vt:lpstr>Feedback</vt:lpstr>
      <vt:lpstr>Feedback in ePAD</vt:lpstr>
      <vt:lpstr>Assessor Feedback in ePAD</vt:lpstr>
      <vt:lpstr>Feedback in ePAD</vt:lpstr>
      <vt:lpstr>Feedback in ePAD</vt:lpstr>
      <vt:lpstr>How to create the ’About me; PAGE </vt:lpstr>
      <vt:lpstr> Why complete the ‘about me’ page?</vt:lpstr>
      <vt:lpstr>Banners</vt:lpstr>
      <vt:lpstr>Add Content </vt:lpstr>
      <vt:lpstr>Add Content: Text</vt:lpstr>
      <vt:lpstr>Add Content (Upload image)</vt:lpstr>
      <vt:lpstr>Preview</vt:lpstr>
      <vt:lpstr>PowerPoint Presentation</vt:lpstr>
      <vt:lpstr>Other Useful informiaotn </vt:lpstr>
      <vt:lpstr>ePAD – Practice standards check list</vt:lpstr>
      <vt:lpstr>Practice Placements Website</vt:lpstr>
      <vt:lpstr>Where to go for help  - epad@leeds.ac.uk </vt:lpstr>
      <vt:lpstr>ePAD drop in sessions </vt:lpstr>
      <vt:lpstr>Any questions?</vt:lpstr>
    </vt:vector>
  </TitlesOfParts>
  <Company>University of Bradford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your e-PAD and activity workbook</dc:title>
  <dc:creator>Melanie Robbins, Tony Chambers</dc:creator>
  <cp:lastModifiedBy>Melanie Robbins</cp:lastModifiedBy>
  <cp:revision>130</cp:revision>
  <cp:lastPrinted>2017-10-11T09:34:27Z</cp:lastPrinted>
  <dcterms:created xsi:type="dcterms:W3CDTF">2017-09-15T07:34:36Z</dcterms:created>
  <dcterms:modified xsi:type="dcterms:W3CDTF">2020-01-31T11:55:09Z</dcterms:modified>
</cp:coreProperties>
</file>