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77" r:id="rId7"/>
    <p:sldId id="259" r:id="rId8"/>
    <p:sldId id="276" r:id="rId9"/>
    <p:sldId id="275" r:id="rId10"/>
    <p:sldId id="274" r:id="rId11"/>
    <p:sldId id="278" r:id="rId12"/>
    <p:sldId id="279" r:id="rId13"/>
    <p:sldId id="273" r:id="rId14"/>
    <p:sldId id="272" r:id="rId15"/>
    <p:sldId id="271" r:id="rId16"/>
    <p:sldId id="270" r:id="rId17"/>
    <p:sldId id="260"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A1405-5524-4650-A7EB-65F5DD656DAC}" type="datetimeFigureOut">
              <a:rPr lang="en-GB" smtClean="0"/>
              <a:t>07/08/2023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792D2-FF3A-4677-B915-153153293D0A}" type="slidenum">
              <a:rPr lang="en-GB" smtClean="0"/>
              <a:t>‹#›</a:t>
            </a:fld>
            <a:endParaRPr lang="en-GB"/>
          </a:p>
        </p:txBody>
      </p:sp>
    </p:spTree>
    <p:extLst>
      <p:ext uri="{BB962C8B-B14F-4D97-AF65-F5344CB8AC3E}">
        <p14:creationId xmlns:p14="http://schemas.microsoft.com/office/powerpoint/2010/main" val="390237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2</a:t>
            </a:fld>
            <a:endParaRPr lang="en-GB"/>
          </a:p>
        </p:txBody>
      </p:sp>
    </p:spTree>
    <p:extLst>
      <p:ext uri="{BB962C8B-B14F-4D97-AF65-F5344CB8AC3E}">
        <p14:creationId xmlns:p14="http://schemas.microsoft.com/office/powerpoint/2010/main" val="400080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12</a:t>
            </a:fld>
            <a:endParaRPr lang="en-GB"/>
          </a:p>
        </p:txBody>
      </p:sp>
    </p:spTree>
    <p:extLst>
      <p:ext uri="{BB962C8B-B14F-4D97-AF65-F5344CB8AC3E}">
        <p14:creationId xmlns:p14="http://schemas.microsoft.com/office/powerpoint/2010/main" val="85538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13</a:t>
            </a:fld>
            <a:endParaRPr lang="en-GB"/>
          </a:p>
        </p:txBody>
      </p:sp>
    </p:spTree>
    <p:extLst>
      <p:ext uri="{BB962C8B-B14F-4D97-AF65-F5344CB8AC3E}">
        <p14:creationId xmlns:p14="http://schemas.microsoft.com/office/powerpoint/2010/main" val="395726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Escalate to your</a:t>
            </a:r>
            <a:r>
              <a:rPr lang="en-GB" baseline="0" dirty="0"/>
              <a:t> Nominated Person who can assist in allocating you a new Practice Assessor.</a:t>
            </a:r>
          </a:p>
          <a:p>
            <a:r>
              <a:rPr lang="en-GB" baseline="0" dirty="0"/>
              <a:t>The reasons for this must be documented in Pebblepad.</a:t>
            </a:r>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14</a:t>
            </a:fld>
            <a:endParaRPr lang="en-GB"/>
          </a:p>
        </p:txBody>
      </p:sp>
    </p:spTree>
    <p:extLst>
      <p:ext uri="{BB962C8B-B14F-4D97-AF65-F5344CB8AC3E}">
        <p14:creationId xmlns:p14="http://schemas.microsoft.com/office/powerpoint/2010/main" val="43139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a:t>
            </a:r>
            <a:r>
              <a:rPr lang="en-GB" baseline="0" dirty="0"/>
              <a:t> you able to have a conversation with the PS to discuss their practice? There may be a lack of understanding that can be turned into a learning opportunity.</a:t>
            </a:r>
          </a:p>
          <a:p>
            <a:r>
              <a:rPr lang="en-GB" baseline="0" dirty="0"/>
              <a:t>Can you discuss this with your PA, the manager of the clinical area?</a:t>
            </a:r>
          </a:p>
          <a:p>
            <a:r>
              <a:rPr lang="en-GB" baseline="0" dirty="0"/>
              <a:t>Do you need to contact your nominated person?</a:t>
            </a:r>
          </a:p>
          <a:p>
            <a:r>
              <a:rPr lang="en-GB" baseline="0" dirty="0"/>
              <a:t>Do you need support to ‘speak up’ through the Freedom to Speak Up Guardian?</a:t>
            </a:r>
          </a:p>
          <a:p>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15</a:t>
            </a:fld>
            <a:endParaRPr lang="en-GB"/>
          </a:p>
        </p:txBody>
      </p:sp>
    </p:spTree>
    <p:extLst>
      <p:ext uri="{BB962C8B-B14F-4D97-AF65-F5344CB8AC3E}">
        <p14:creationId xmlns:p14="http://schemas.microsoft.com/office/powerpoint/2010/main" val="413930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must follow your HEI policy to report your absence in</a:t>
            </a:r>
            <a:r>
              <a:rPr lang="en-GB" baseline="0" dirty="0"/>
              <a:t> addition to making a telephone call to the clinical area.</a:t>
            </a:r>
          </a:p>
          <a:p>
            <a:r>
              <a:rPr lang="en-GB" baseline="0" dirty="0"/>
              <a:t>An email is not appropriate as clinical staff may not access this for some time.</a:t>
            </a:r>
          </a:p>
          <a:p>
            <a:r>
              <a:rPr lang="en-GB" baseline="0" dirty="0"/>
              <a:t>You must then arrange when you will next contact them to keep them informed of your plans for returning/staying away from placement.</a:t>
            </a:r>
          </a:p>
          <a:p>
            <a:r>
              <a:rPr lang="en-GB" baseline="0" dirty="0"/>
              <a:t>Absences must be recorded in Pebblepad.</a:t>
            </a:r>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16</a:t>
            </a:fld>
            <a:endParaRPr lang="en-GB"/>
          </a:p>
        </p:txBody>
      </p:sp>
    </p:spTree>
    <p:extLst>
      <p:ext uri="{BB962C8B-B14F-4D97-AF65-F5344CB8AC3E}">
        <p14:creationId xmlns:p14="http://schemas.microsoft.com/office/powerpoint/2010/main" val="17043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3</a:t>
            </a:fld>
            <a:endParaRPr lang="en-GB"/>
          </a:p>
        </p:txBody>
      </p:sp>
    </p:spTree>
    <p:extLst>
      <p:ext uri="{BB962C8B-B14F-4D97-AF65-F5344CB8AC3E}">
        <p14:creationId xmlns:p14="http://schemas.microsoft.com/office/powerpoint/2010/main" val="286339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5</a:t>
            </a:fld>
            <a:endParaRPr lang="en-GB"/>
          </a:p>
        </p:txBody>
      </p:sp>
    </p:spTree>
    <p:extLst>
      <p:ext uri="{BB962C8B-B14F-4D97-AF65-F5344CB8AC3E}">
        <p14:creationId xmlns:p14="http://schemas.microsoft.com/office/powerpoint/2010/main" val="157460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6</a:t>
            </a:fld>
            <a:endParaRPr lang="en-GB"/>
          </a:p>
        </p:txBody>
      </p:sp>
    </p:spTree>
    <p:extLst>
      <p:ext uri="{BB962C8B-B14F-4D97-AF65-F5344CB8AC3E}">
        <p14:creationId xmlns:p14="http://schemas.microsoft.com/office/powerpoint/2010/main" val="337345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7</a:t>
            </a:fld>
            <a:endParaRPr lang="en-GB"/>
          </a:p>
        </p:txBody>
      </p:sp>
    </p:spTree>
    <p:extLst>
      <p:ext uri="{BB962C8B-B14F-4D97-AF65-F5344CB8AC3E}">
        <p14:creationId xmlns:p14="http://schemas.microsoft.com/office/powerpoint/2010/main" val="294026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8</a:t>
            </a:fld>
            <a:endParaRPr lang="en-GB"/>
          </a:p>
        </p:txBody>
      </p:sp>
    </p:spTree>
    <p:extLst>
      <p:ext uri="{BB962C8B-B14F-4D97-AF65-F5344CB8AC3E}">
        <p14:creationId xmlns:p14="http://schemas.microsoft.com/office/powerpoint/2010/main" val="314011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9</a:t>
            </a:fld>
            <a:endParaRPr lang="en-GB"/>
          </a:p>
        </p:txBody>
      </p:sp>
    </p:spTree>
    <p:extLst>
      <p:ext uri="{BB962C8B-B14F-4D97-AF65-F5344CB8AC3E}">
        <p14:creationId xmlns:p14="http://schemas.microsoft.com/office/powerpoint/2010/main" val="99277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10</a:t>
            </a:fld>
            <a:endParaRPr lang="en-GB"/>
          </a:p>
        </p:txBody>
      </p:sp>
    </p:spTree>
    <p:extLst>
      <p:ext uri="{BB962C8B-B14F-4D97-AF65-F5344CB8AC3E}">
        <p14:creationId xmlns:p14="http://schemas.microsoft.com/office/powerpoint/2010/main" val="152620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11</a:t>
            </a:fld>
            <a:endParaRPr lang="en-GB"/>
          </a:p>
        </p:txBody>
      </p:sp>
    </p:spTree>
    <p:extLst>
      <p:ext uri="{BB962C8B-B14F-4D97-AF65-F5344CB8AC3E}">
        <p14:creationId xmlns:p14="http://schemas.microsoft.com/office/powerpoint/2010/main" val="284886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A57849-1F70-4D42-A15C-5F0CB684B90D}" type="datetime1">
              <a:rPr lang="en-GB" smtClean="0"/>
              <a:t>07/08/2023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128232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56B9C1-6131-47AF-B475-BBCC0D9A98D4}" type="datetime1">
              <a:rPr lang="en-GB" smtClean="0"/>
              <a:t>07/08/2023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70792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67DF3F-81AA-4673-9195-8698C9D5F0C0}" type="datetime1">
              <a:rPr lang="en-GB" smtClean="0"/>
              <a:t>07/08/2023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52018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77D7F5-B0B2-4E3E-9571-A2065D0E081C}" type="datetime1">
              <a:rPr lang="en-GB" smtClean="0"/>
              <a:t>07/08/2023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27951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0CA09-499F-4C4D-AD9F-1D99BA0DD3AE}" type="datetime1">
              <a:rPr lang="en-GB" smtClean="0"/>
              <a:t>07/08/2023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44201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D7F328-238B-4EF6-997D-F0F49DF86EFB}" type="datetime1">
              <a:rPr lang="en-GB" smtClean="0"/>
              <a:t>07/08/2023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33922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FF0008-C4D4-4795-B39A-1794DF9B6B30}" type="datetime1">
              <a:rPr lang="en-GB" smtClean="0"/>
              <a:t>07/08/2023</a:t>
            </a:fld>
            <a:endParaRPr lang="en-GB"/>
          </a:p>
        </p:txBody>
      </p:sp>
      <p:sp>
        <p:nvSpPr>
          <p:cNvPr id="8" name="Footer Placeholder 7"/>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9" name="Slide Number Placeholder 8"/>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66551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4AF489-F0F9-42EA-9EFC-F0119E28C3F2}" type="datetime1">
              <a:rPr lang="en-GB" smtClean="0"/>
              <a:t>07/08/2023</a:t>
            </a:fld>
            <a:endParaRPr lang="en-GB"/>
          </a:p>
        </p:txBody>
      </p:sp>
      <p:sp>
        <p:nvSpPr>
          <p:cNvPr id="4" name="Footer Placeholder 3"/>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5" name="Slide Number Placeholder 4"/>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5296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4DC32-A663-4F38-87CD-A230CDAE7D92}" type="datetime1">
              <a:rPr lang="en-GB" smtClean="0"/>
              <a:t>07/08/2023</a:t>
            </a:fld>
            <a:endParaRPr lang="en-GB"/>
          </a:p>
        </p:txBody>
      </p:sp>
      <p:sp>
        <p:nvSpPr>
          <p:cNvPr id="3" name="Footer Placeholder 2"/>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4" name="Slide Number Placeholder 3"/>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5719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9E2CD-BF7C-481D-AC24-3691DEF1A8C7}" type="datetime1">
              <a:rPr lang="en-GB" smtClean="0"/>
              <a:t>07/08/2023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19338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5DD32-7D49-460E-BAA5-27FC19E1FE9E}" type="datetime1">
              <a:rPr lang="en-GB" smtClean="0"/>
              <a:t>07/08/2023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60049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A836-B19D-47D7-A047-8D0F477D42BE}" type="datetime1">
              <a:rPr lang="en-GB" smtClean="0"/>
              <a:t>07/08/2023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B692-21E0-455E-B680-E55112D7AFA1}" type="slidenum">
              <a:rPr lang="en-GB" smtClean="0"/>
              <a:t>‹#›</a:t>
            </a:fld>
            <a:endParaRPr lang="en-GB"/>
          </a:p>
        </p:txBody>
      </p:sp>
    </p:spTree>
    <p:extLst>
      <p:ext uri="{BB962C8B-B14F-4D97-AF65-F5344CB8AC3E}">
        <p14:creationId xmlns:p14="http://schemas.microsoft.com/office/powerpoint/2010/main" val="316838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hyperlink" Target="mailto:hayley.ingleson@nhs.net" TargetMode="External"/><Relationship Id="rId7" Type="http://schemas.openxmlformats.org/officeDocument/2006/relationships/hyperlink" Target="mailto:pldt.lypft@nhs.net" TargetMode="External"/><Relationship Id="rId12" Type="http://schemas.openxmlformats.org/officeDocument/2006/relationships/image" Target="../media/image9.png"/><Relationship Id="rId2" Type="http://schemas.openxmlformats.org/officeDocument/2006/relationships/hyperlink" Target="mailto:Caroline.duggan@nhs.net" TargetMode="External"/><Relationship Id="rId1" Type="http://schemas.openxmlformats.org/officeDocument/2006/relationships/slideLayout" Target="../slideLayouts/slideLayout2.xml"/><Relationship Id="rId6" Type="http://schemas.openxmlformats.org/officeDocument/2006/relationships/hyperlink" Target="mailto:leedsth-tr.workbasedlearners@nhs.net" TargetMode="External"/><Relationship Id="rId11" Type="http://schemas.openxmlformats.org/officeDocument/2006/relationships/image" Target="../media/image8.png"/><Relationship Id="rId5" Type="http://schemas.openxmlformats.org/officeDocument/2006/relationships/hyperlink" Target="mailto:Leedsth-tr.practicelearningfacilitator@nhs.net" TargetMode="External"/><Relationship Id="rId10" Type="http://schemas.openxmlformats.org/officeDocument/2006/relationships/image" Target="../media/image5.png"/><Relationship Id="rId4" Type="http://schemas.openxmlformats.org/officeDocument/2006/relationships/hyperlink" Target="mailto:learning.support@nhs.net"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mailto:lcht.ren@nhs.net" TargetMode="External"/><Relationship Id="rId3" Type="http://schemas.openxmlformats.org/officeDocument/2006/relationships/image" Target="../media/image2.png"/><Relationship Id="rId7" Type="http://schemas.openxmlformats.org/officeDocument/2006/relationships/hyperlink" Target="mailto:john.walsh@nhs.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lch.hr@nhs.n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leedsth-tr.bme@nhs.net" TargetMode="External"/><Relationship Id="rId3" Type="http://schemas.openxmlformats.org/officeDocument/2006/relationships/image" Target="../media/image2.png"/><Relationship Id="rId7" Type="http://schemas.openxmlformats.org/officeDocument/2006/relationships/hyperlink" Target="mailto:leedsth-tr.ldautism@nh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mailto:Leedsth-tr.safeguardingadults-ltht@nhs.net" TargetMode="External"/><Relationship Id="rId5" Type="http://schemas.openxmlformats.org/officeDocument/2006/relationships/image" Target="../media/image4.png"/><Relationship Id="rId10" Type="http://schemas.openxmlformats.org/officeDocument/2006/relationships/hyperlink" Target="mailto:Leedsth-tr.SafeguardingChildren@nhs.net" TargetMode="External"/><Relationship Id="rId4" Type="http://schemas.openxmlformats.org/officeDocument/2006/relationships/image" Target="../media/image3.png"/><Relationship Id="rId9" Type="http://schemas.openxmlformats.org/officeDocument/2006/relationships/hyperlink" Target="mailto:ledsth-tr.lgbt@nhs.ne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RainbowAlliance.lypft@nhs.net" TargetMode="External"/><Relationship Id="rId13" Type="http://schemas.openxmlformats.org/officeDocument/2006/relationships/hyperlink" Target="mailto:safeguarding.lypft@nhs.net" TargetMode="External"/><Relationship Id="rId3" Type="http://schemas.openxmlformats.org/officeDocument/2006/relationships/image" Target="../media/image2.png"/><Relationship Id="rId7" Type="http://schemas.openxmlformats.org/officeDocument/2006/relationships/hyperlink" Target="mailto:raisingconcerns.lypft@nhs.net" TargetMode="External"/><Relationship Id="rId12" Type="http://schemas.openxmlformats.org/officeDocument/2006/relationships/hyperlink" Target="mailto:diversity.lypft@nhs.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mailto:wres-staffnetwork.lypft@nhs.net" TargetMode="External"/><Relationship Id="rId5" Type="http://schemas.openxmlformats.org/officeDocument/2006/relationships/image" Target="../media/image4.png"/><Relationship Id="rId15" Type="http://schemas.openxmlformats.org/officeDocument/2006/relationships/hyperlink" Target="mailto:lisa.borrick@nhs.net" TargetMode="External"/><Relationship Id="rId10" Type="http://schemas.openxmlformats.org/officeDocument/2006/relationships/hyperlink" Target="https://youtu.be/ZLE3ghba0vI" TargetMode="External"/><Relationship Id="rId4" Type="http://schemas.openxmlformats.org/officeDocument/2006/relationships/image" Target="../media/image3.png"/><Relationship Id="rId9" Type="http://schemas.openxmlformats.org/officeDocument/2006/relationships/hyperlink" Target="mailto:caroline.bamford@nhs.net" TargetMode="External"/><Relationship Id="rId14" Type="http://schemas.openxmlformats.org/officeDocument/2006/relationships/hyperlink" Target="mailto:janet.smith55@nhs.ne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C.E.Price@leedsbeckett.ac.uk" TargetMode="External"/><Relationship Id="rId3" Type="http://schemas.openxmlformats.org/officeDocument/2006/relationships/image" Target="../media/image2.png"/><Relationship Id="rId7" Type="http://schemas.openxmlformats.org/officeDocument/2006/relationships/hyperlink" Target="https://practiceplacements.leeds.ac.uk/nursing-and-midwifery/information/reporting-injuries-and-emergenc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mailto:medfsug@leeds.ac.uk" TargetMode="External"/><Relationship Id="rId3" Type="http://schemas.openxmlformats.org/officeDocument/2006/relationships/image" Target="../media/image2.png"/><Relationship Id="rId7" Type="http://schemas.openxmlformats.org/officeDocument/2006/relationships/hyperlink" Target="https://practiceplacements.leeds.ac.uk/nursing-and-midwifery/information/reporting-injuries-and-emergenc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placements@healthcare.leeds.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791"/>
          <a:stretch/>
        </p:blipFill>
        <p:spPr>
          <a:xfrm>
            <a:off x="1763688" y="969501"/>
            <a:ext cx="5379622" cy="3599337"/>
          </a:xfrm>
          <a:prstGeom prst="rect">
            <a:avLst/>
          </a:prstGeom>
        </p:spPr>
      </p:pic>
      <p:grpSp>
        <p:nvGrpSpPr>
          <p:cNvPr id="12" name="Group 11"/>
          <p:cNvGrpSpPr/>
          <p:nvPr/>
        </p:nvGrpSpPr>
        <p:grpSpPr>
          <a:xfrm>
            <a:off x="154447" y="4746480"/>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195529780"/>
              </p:ext>
            </p:extLst>
          </p:nvPr>
        </p:nvGraphicFramePr>
        <p:xfrm>
          <a:off x="611560" y="277024"/>
          <a:ext cx="7896200" cy="703704"/>
        </p:xfrm>
        <a:graphic>
          <a:graphicData uri="http://schemas.openxmlformats.org/drawingml/2006/table">
            <a:tbl>
              <a:tblPr firstRow="1" bandRow="1">
                <a:tableStyleId>{5C22544A-7EE6-4342-B048-85BDC9FD1C3A}</a:tableStyleId>
              </a:tblPr>
              <a:tblGrid>
                <a:gridCol w="7896200">
                  <a:extLst>
                    <a:ext uri="{9D8B030D-6E8A-4147-A177-3AD203B41FA5}">
                      <a16:colId xmlns:a16="http://schemas.microsoft.com/office/drawing/2014/main" val="20000"/>
                    </a:ext>
                  </a:extLst>
                </a:gridCol>
              </a:tblGrid>
              <a:tr h="703704">
                <a:tc>
                  <a:txBody>
                    <a:bodyPr/>
                    <a:lstStyle/>
                    <a:p>
                      <a:pPr algn="ctr"/>
                      <a:r>
                        <a:rPr lang="en-GB" sz="4000" b="1" dirty="0">
                          <a:solidFill>
                            <a:schemeClr val="tx1"/>
                          </a:solidFill>
                        </a:rPr>
                        <a:t>Raising</a:t>
                      </a:r>
                      <a:r>
                        <a:rPr lang="en-GB" sz="4000" b="1" baseline="0" dirty="0">
                          <a:solidFill>
                            <a:schemeClr val="tx1"/>
                          </a:solidFill>
                        </a:rPr>
                        <a:t> Concerns </a:t>
                      </a:r>
                      <a:r>
                        <a:rPr lang="en-GB" sz="2400" baseline="0" dirty="0">
                          <a:solidFill>
                            <a:schemeClr val="tx1"/>
                          </a:solidFill>
                        </a:rPr>
                        <a:t>when on placement in Leeds</a:t>
                      </a:r>
                      <a:endParaRPr lang="en-GB" sz="24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Footer Placeholder 1">
            <a:extLst>
              <a:ext uri="{FF2B5EF4-FFF2-40B4-BE49-F238E27FC236}">
                <a16:creationId xmlns:a16="http://schemas.microsoft.com/office/drawing/2014/main" id="{1BB1CA08-51CF-F738-8FA0-86726208EFBD}"/>
              </a:ext>
            </a:extLst>
          </p:cNvPr>
          <p:cNvSpPr>
            <a:spLocks noGrp="1"/>
          </p:cNvSpPr>
          <p:nvPr>
            <p:ph type="ftr" sz="quarter" idx="11"/>
          </p:nvPr>
        </p:nvSpPr>
        <p:spPr>
          <a:xfrm>
            <a:off x="251520" y="6356350"/>
            <a:ext cx="8568951" cy="365125"/>
          </a:xfrm>
        </p:spPr>
        <p:txBody>
          <a:bodyPr/>
          <a:lstStyle/>
          <a:p>
            <a:r>
              <a:rPr lang="en-GB" dirty="0"/>
              <a:t>Created by Hayley Ingleson (PLF Leeds Community Health/Primary Care) and Caroline Duggan (PLF Leeds </a:t>
            </a:r>
            <a:r>
              <a:rPr lang="en-GB" dirty="0" err="1"/>
              <a:t>Childrens</a:t>
            </a:r>
            <a:r>
              <a:rPr lang="en-GB" dirty="0"/>
              <a:t> Hospital)</a:t>
            </a:r>
          </a:p>
        </p:txBody>
      </p:sp>
      <p:pic>
        <p:nvPicPr>
          <p:cNvPr id="3" name="Picture 2" descr="A green sign with white text&#10;&#10;Description automatically generated">
            <a:extLst>
              <a:ext uri="{FF2B5EF4-FFF2-40B4-BE49-F238E27FC236}">
                <a16:creationId xmlns:a16="http://schemas.microsoft.com/office/drawing/2014/main" id="{34595FC1-BA7D-C7E5-E9B2-B976697336B5}"/>
              </a:ext>
            </a:extLst>
          </p:cNvPr>
          <p:cNvPicPr>
            <a:picLocks noChangeAspect="1"/>
          </p:cNvPicPr>
          <p:nvPr/>
        </p:nvPicPr>
        <p:blipFill>
          <a:blip r:embed="rId7"/>
          <a:stretch>
            <a:fillRect/>
          </a:stretch>
        </p:blipFill>
        <p:spPr>
          <a:xfrm>
            <a:off x="3920548" y="5829249"/>
            <a:ext cx="1048145" cy="474002"/>
          </a:xfrm>
          <a:prstGeom prst="rect">
            <a:avLst/>
          </a:prstGeom>
        </p:spPr>
      </p:pic>
    </p:spTree>
    <p:extLst>
      <p:ext uri="{BB962C8B-B14F-4D97-AF65-F5344CB8AC3E}">
        <p14:creationId xmlns:p14="http://schemas.microsoft.com/office/powerpoint/2010/main" val="41094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What is PARE?</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r>
              <a:rPr lang="en-GB" sz="2400" dirty="0">
                <a:ea typeface="+mn-lt"/>
                <a:cs typeface="+mn-lt"/>
              </a:rPr>
              <a:t>PARE or Practice Assessment Record and Evaluation is the definitive healthcare practice placement quality assurance and monitoring tool used to enable integration and development across healthcare practice learning. </a:t>
            </a:r>
          </a:p>
          <a:p>
            <a:pPr marL="0" indent="0">
              <a:buNone/>
            </a:pPr>
            <a:endParaRPr lang="en-GB" sz="2400" dirty="0">
              <a:ea typeface="+mn-lt"/>
              <a:cs typeface="+mn-lt"/>
            </a:endParaRPr>
          </a:p>
          <a:p>
            <a:pPr marL="0" indent="0">
              <a:buNone/>
            </a:pPr>
            <a:endParaRPr lang="en-GB" sz="2400" dirty="0"/>
          </a:p>
          <a:p>
            <a:endParaRPr lang="en-GB" sz="2400" dirty="0"/>
          </a:p>
        </p:txBody>
      </p:sp>
      <p:pic>
        <p:nvPicPr>
          <p:cNvPr id="16" name="Picture 15" descr="Graphical user interface, website&#10;&#10;Description automatically generated">
            <a:extLst>
              <a:ext uri="{FF2B5EF4-FFF2-40B4-BE49-F238E27FC236}">
                <a16:creationId xmlns:a16="http://schemas.microsoft.com/office/drawing/2014/main" id="{0E0F36CD-A195-F5B0-2ED0-DD9261B4F593}"/>
              </a:ext>
            </a:extLst>
          </p:cNvPr>
          <p:cNvPicPr>
            <a:picLocks noChangeAspect="1"/>
          </p:cNvPicPr>
          <p:nvPr/>
        </p:nvPicPr>
        <p:blipFill rotWithShape="1">
          <a:blip r:embed="rId7"/>
          <a:srcRect r="7873" b="1"/>
          <a:stretch/>
        </p:blipFill>
        <p:spPr>
          <a:xfrm>
            <a:off x="5254412" y="1726513"/>
            <a:ext cx="3446723" cy="3629000"/>
          </a:xfrm>
          <a:prstGeom prst="rect">
            <a:avLst/>
          </a:prstGeom>
        </p:spPr>
      </p:pic>
    </p:spTree>
    <p:extLst>
      <p:ext uri="{BB962C8B-B14F-4D97-AF65-F5344CB8AC3E}">
        <p14:creationId xmlns:p14="http://schemas.microsoft.com/office/powerpoint/2010/main" val="129574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Why is PARE important?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4">
            <a:extLst>
              <a:ext uri="{FF2B5EF4-FFF2-40B4-BE49-F238E27FC236}">
                <a16:creationId xmlns:a16="http://schemas.microsoft.com/office/drawing/2014/main" id="{A91FD3AC-F10B-6A29-3556-C98641CF6DD2}"/>
              </a:ext>
            </a:extLst>
          </p:cNvPr>
          <p:cNvGraphicFramePr>
            <a:graphicFrameLocks noGrp="1"/>
          </p:cNvGraphicFramePr>
          <p:nvPr>
            <p:ph idx="1"/>
          </p:nvPr>
        </p:nvGraphicFramePr>
        <p:xfrm>
          <a:off x="628649" y="1355455"/>
          <a:ext cx="7886701" cy="4198523"/>
        </p:xfrm>
        <a:graphic>
          <a:graphicData uri="http://schemas.openxmlformats.org/drawingml/2006/table">
            <a:tbl>
              <a:tblPr firstRow="1" bandRow="1">
                <a:tableStyleId>{5C22544A-7EE6-4342-B048-85BDC9FD1C3A}</a:tableStyleId>
              </a:tblPr>
              <a:tblGrid>
                <a:gridCol w="4015088">
                  <a:extLst>
                    <a:ext uri="{9D8B030D-6E8A-4147-A177-3AD203B41FA5}">
                      <a16:colId xmlns:a16="http://schemas.microsoft.com/office/drawing/2014/main" val="3238626201"/>
                    </a:ext>
                  </a:extLst>
                </a:gridCol>
                <a:gridCol w="3871613">
                  <a:extLst>
                    <a:ext uri="{9D8B030D-6E8A-4147-A177-3AD203B41FA5}">
                      <a16:colId xmlns:a16="http://schemas.microsoft.com/office/drawing/2014/main" val="1741071912"/>
                    </a:ext>
                  </a:extLst>
                </a:gridCol>
              </a:tblGrid>
              <a:tr h="466183">
                <a:tc>
                  <a:txBody>
                    <a:bodyPr/>
                    <a:lstStyle/>
                    <a:p>
                      <a:r>
                        <a:rPr lang="en-GB" sz="2100" dirty="0"/>
                        <a:t>How it helps you</a:t>
                      </a:r>
                    </a:p>
                  </a:txBody>
                  <a:tcPr marL="79463" marR="79463" marT="52975" marB="52975"/>
                </a:tc>
                <a:tc>
                  <a:txBody>
                    <a:bodyPr/>
                    <a:lstStyle/>
                    <a:p>
                      <a:r>
                        <a:rPr lang="en-GB" sz="2100" dirty="0"/>
                        <a:t>How it helps us</a:t>
                      </a:r>
                    </a:p>
                  </a:txBody>
                  <a:tcPr marL="79463" marR="79463" marT="52975" marB="52975"/>
                </a:tc>
                <a:extLst>
                  <a:ext uri="{0D108BD9-81ED-4DB2-BD59-A6C34878D82A}">
                    <a16:rowId xmlns:a16="http://schemas.microsoft.com/office/drawing/2014/main" val="4115428989"/>
                  </a:ext>
                </a:extLst>
              </a:tr>
              <a:tr h="784035">
                <a:tc>
                  <a:txBody>
                    <a:bodyPr/>
                    <a:lstStyle/>
                    <a:p>
                      <a:r>
                        <a:rPr lang="en-GB" sz="2100" dirty="0"/>
                        <a:t>The placement profile gives</a:t>
                      </a:r>
                      <a:r>
                        <a:rPr lang="en-GB" sz="2100" baseline="0" dirty="0"/>
                        <a:t> a detailed overview to </a:t>
                      </a:r>
                      <a:r>
                        <a:rPr lang="en-GB" sz="2100" dirty="0"/>
                        <a:t>allow you</a:t>
                      </a:r>
                      <a:r>
                        <a:rPr lang="en-GB" sz="2100" baseline="0" dirty="0"/>
                        <a:t> to p</a:t>
                      </a:r>
                      <a:r>
                        <a:rPr lang="en-GB" sz="2100" dirty="0"/>
                        <a:t>repare for placement.</a:t>
                      </a:r>
                      <a:r>
                        <a:rPr lang="en-GB" sz="2100" baseline="0" dirty="0"/>
                        <a:t> Access this to find contact details for the area and be pro-active in reaching out to them</a:t>
                      </a:r>
                    </a:p>
                  </a:txBody>
                  <a:tcPr marL="79463" marR="79463" marT="52975" marB="52975">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Our</a:t>
                      </a:r>
                      <a:r>
                        <a:rPr lang="en-GB" sz="2100" baseline="0" dirty="0"/>
                        <a:t> placements are audited on PARE and d</a:t>
                      </a:r>
                      <a:r>
                        <a:rPr lang="en-GB" sz="2100" dirty="0"/>
                        <a:t>ata is shared with HEE to ensure our learning environments are quality assured </a:t>
                      </a:r>
                    </a:p>
                    <a:p>
                      <a:endParaRPr lang="en-GB" sz="2100" dirty="0"/>
                    </a:p>
                  </a:txBody>
                  <a:tcPr marL="79463" marR="79463" marT="52975" marB="52975">
                    <a:solidFill>
                      <a:schemeClr val="accent1">
                        <a:lumMod val="20000"/>
                        <a:lumOff val="80000"/>
                      </a:schemeClr>
                    </a:solidFill>
                  </a:tcPr>
                </a:tc>
                <a:extLst>
                  <a:ext uri="{0D108BD9-81ED-4DB2-BD59-A6C34878D82A}">
                    <a16:rowId xmlns:a16="http://schemas.microsoft.com/office/drawing/2014/main" val="4241443136"/>
                  </a:ext>
                </a:extLst>
              </a:tr>
              <a:tr h="784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It gives you a voice through the evaluation process, allowing you to be instrumental in service improvement</a:t>
                      </a:r>
                    </a:p>
                    <a:p>
                      <a:endParaRPr lang="en-GB" sz="2100" dirty="0"/>
                    </a:p>
                  </a:txBody>
                  <a:tcPr marL="79463" marR="79463" marT="52975" marB="52975">
                    <a:solidFill>
                      <a:schemeClr val="accent1">
                        <a:lumMod val="40000"/>
                        <a:lumOff val="60000"/>
                      </a:schemeClr>
                    </a:solidFill>
                  </a:tcPr>
                </a:tc>
                <a:tc>
                  <a:txBody>
                    <a:bodyPr/>
                    <a:lstStyle/>
                    <a:p>
                      <a:r>
                        <a:rPr lang="en-GB" sz="2100" dirty="0"/>
                        <a:t>Your evaluation helps us to celebrate the positives of the learning environment and identify what can be improved</a:t>
                      </a:r>
                    </a:p>
                  </a:txBody>
                  <a:tcPr marL="79463" marR="79463" marT="52975" marB="52975"/>
                </a:tc>
                <a:extLst>
                  <a:ext uri="{0D108BD9-81ED-4DB2-BD59-A6C34878D82A}">
                    <a16:rowId xmlns:a16="http://schemas.microsoft.com/office/drawing/2014/main" val="2307264691"/>
                  </a:ext>
                </a:extLst>
              </a:tr>
            </a:tbl>
          </a:graphicData>
        </a:graphic>
      </p:graphicFrame>
    </p:spTree>
    <p:extLst>
      <p:ext uri="{BB962C8B-B14F-4D97-AF65-F5344CB8AC3E}">
        <p14:creationId xmlns:p14="http://schemas.microsoft.com/office/powerpoint/2010/main" val="12981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94347"/>
            <a:ext cx="8229600" cy="4525963"/>
          </a:xfrm>
        </p:spPr>
        <p:txBody>
          <a:bodyPr>
            <a:normAutofit fontScale="55000" lnSpcReduction="20000"/>
          </a:bodyPr>
          <a:lstStyle/>
          <a:p>
            <a:pPr marL="0" indent="0" algn="just">
              <a:buNone/>
            </a:pPr>
            <a:r>
              <a:rPr lang="en-GB" sz="2800" dirty="0">
                <a:ea typeface="+mn-lt"/>
                <a:cs typeface="+mn-lt"/>
              </a:rPr>
              <a:t>PARE evaluations are really helpful in identifying areas in which our placements excel so we can provide all-important positive feedback to teams that work hard to ensure your learning experiences are effective. They are also helpful to assist in identifying areas for improvement. </a:t>
            </a:r>
          </a:p>
          <a:p>
            <a:pPr marL="0" indent="0" algn="just">
              <a:buNone/>
            </a:pPr>
            <a:endParaRPr lang="en-GB" sz="2800" dirty="0">
              <a:ea typeface="+mn-lt"/>
              <a:cs typeface="+mn-lt"/>
            </a:endParaRPr>
          </a:p>
          <a:p>
            <a:pPr marL="0" indent="0">
              <a:buNone/>
            </a:pPr>
            <a:r>
              <a:rPr lang="en-GB" sz="2800" b="1" u="sng" dirty="0">
                <a:ea typeface="+mn-lt"/>
                <a:cs typeface="+mn-lt"/>
              </a:rPr>
              <a:t>A few points to note to get the most from the evaluation process:</a:t>
            </a:r>
          </a:p>
          <a:p>
            <a:r>
              <a:rPr lang="en-GB" sz="2800" dirty="0">
                <a:ea typeface="+mn-lt"/>
                <a:cs typeface="+mn-lt"/>
              </a:rPr>
              <a:t>Your name is NOT anonymous. Your PLF, Education Leads for the placement, and your university can see who has written evaluations so they can support you if there are issues raised and provide feedback to staff to celebrate what's going well </a:t>
            </a:r>
          </a:p>
          <a:p>
            <a:r>
              <a:rPr lang="en-GB" sz="2800" dirty="0">
                <a:ea typeface="+mn-lt"/>
                <a:cs typeface="+mn-lt"/>
              </a:rPr>
              <a:t>The evaluation is not the place to escalate concerns. Please raise any practice issues in a timely manner </a:t>
            </a:r>
            <a:r>
              <a:rPr lang="en-GB" sz="2800" b="1" dirty="0">
                <a:ea typeface="+mn-lt"/>
                <a:cs typeface="+mn-lt"/>
              </a:rPr>
              <a:t>during</a:t>
            </a:r>
            <a:r>
              <a:rPr lang="en-GB" sz="2800" dirty="0">
                <a:ea typeface="+mn-lt"/>
                <a:cs typeface="+mn-lt"/>
              </a:rPr>
              <a:t> your placement so we can look to improve your experience while it is still happening</a:t>
            </a:r>
          </a:p>
          <a:p>
            <a:r>
              <a:rPr lang="en-GB" sz="2800" dirty="0">
                <a:ea typeface="+mn-lt"/>
                <a:cs typeface="+mn-lt"/>
              </a:rPr>
              <a:t>Please keep your feedback confidential - DO NOT name members of staff or service users</a:t>
            </a:r>
          </a:p>
          <a:p>
            <a:r>
              <a:rPr lang="en-GB" sz="2800" dirty="0">
                <a:ea typeface="+mn-lt"/>
                <a:cs typeface="+mn-lt"/>
              </a:rPr>
              <a:t>Leaving free text comments helps us to understand the reasons behind your ratings and learn from them</a:t>
            </a:r>
          </a:p>
          <a:p>
            <a:r>
              <a:rPr lang="en-GB" sz="2800" dirty="0">
                <a:ea typeface="+mn-lt"/>
                <a:cs typeface="+mn-lt"/>
              </a:rPr>
              <a:t>If the positivity rating of the placement comes out below the average for that placement area, please expect to be contacted for a meeting so we can listen and learn from your experience</a:t>
            </a:r>
          </a:p>
          <a:p>
            <a:r>
              <a:rPr lang="en-GB" sz="2800" dirty="0">
                <a:ea typeface="+mn-lt"/>
                <a:cs typeface="+mn-lt"/>
              </a:rPr>
              <a:t>Remember to remain professional. Please consider the timing of completing your evaluation, do not complete in anger! You are held accountable for what you write</a:t>
            </a:r>
          </a:p>
          <a:p>
            <a:r>
              <a:rPr lang="en-GB" sz="2800" dirty="0">
                <a:ea typeface="+mn-lt"/>
                <a:cs typeface="+mn-lt"/>
              </a:rPr>
              <a:t>Complete the evaluation as close to the end of placement as you can so it is an accurate reflection of your experience</a:t>
            </a:r>
            <a:endParaRPr lang="en-GB" sz="2800" dirty="0">
              <a:cs typeface="Calibri" panose="020F0502020204030204"/>
            </a:endParaRPr>
          </a:p>
          <a:p>
            <a:pPr marL="0" indent="0">
              <a:buNone/>
            </a:pPr>
            <a:endParaRPr lang="en-GB" sz="2600" dirty="0"/>
          </a:p>
        </p:txBody>
      </p:sp>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Placement Evaluation on PARE</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94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600" dirty="0"/>
              <a:t>You are three weeks into a ten weeks placement but have had no initial interview nor any information completed within Pebblepad.</a:t>
            </a:r>
          </a:p>
          <a:p>
            <a:pPr marL="0" indent="0">
              <a:buNone/>
            </a:pPr>
            <a:endParaRPr lang="en-GB" sz="2600" dirty="0"/>
          </a:p>
          <a:p>
            <a:pPr marL="0" indent="0">
              <a:buNone/>
            </a:pPr>
            <a:r>
              <a:rPr lang="en-GB" sz="2600" dirty="0"/>
              <a:t>Answer:</a:t>
            </a:r>
          </a:p>
          <a:p>
            <a:r>
              <a:rPr lang="en-GB" sz="1400" dirty="0"/>
              <a:t>Have you contacted your</a:t>
            </a:r>
            <a:r>
              <a:rPr lang="en-GB" sz="1400" baseline="0" dirty="0"/>
              <a:t> Practice Assessor and spoken to your University practice support tutor?</a:t>
            </a:r>
          </a:p>
          <a:p>
            <a:r>
              <a:rPr lang="en-GB" sz="1400" baseline="0" dirty="0"/>
              <a:t>Do you know that any Practice supervisor can complete the initial interview with you?</a:t>
            </a:r>
          </a:p>
          <a:p>
            <a:r>
              <a:rPr lang="en-GB" sz="1400" baseline="0" dirty="0"/>
              <a:t>It is a good idea to book in the mid-point and final interview when you have the initial so a repeat of this problem is avoided later on in the placement.</a:t>
            </a:r>
          </a:p>
          <a:p>
            <a:r>
              <a:rPr lang="en-GB" sz="1400" baseline="0" dirty="0"/>
              <a:t>If your PA/PS is struggling to access Pebble pad, give them the email address for your HEI’s Pebble pad team.</a:t>
            </a:r>
          </a:p>
          <a:p>
            <a:r>
              <a:rPr lang="en-GB" sz="1400" baseline="0" dirty="0"/>
              <a:t>If you struggle to sort this with a PA/PS, escalate to your Nominated Person (which is the trust PLF in Leeds)</a:t>
            </a:r>
          </a:p>
          <a:p>
            <a:pPr marL="0" indent="0">
              <a:buNone/>
            </a:pPr>
            <a:endParaRPr lang="en-GB" sz="2600" dirty="0"/>
          </a:p>
        </p:txBody>
      </p:sp>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6064"/>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563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600" dirty="0"/>
              <a:t>Your Practice Assessor completed your mid-point interview but has gone off sick and will not be returning before the end of your placement. No other staff in the area seem to know what to do.</a:t>
            </a:r>
          </a:p>
          <a:p>
            <a:pPr marL="0" indent="0">
              <a:buNone/>
            </a:pPr>
            <a:endParaRPr lang="en-GB" sz="2600" dirty="0"/>
          </a:p>
          <a:p>
            <a:pPr marL="0" indent="0">
              <a:buNone/>
            </a:pPr>
            <a:r>
              <a:rPr lang="en-GB" sz="2600" dirty="0"/>
              <a:t>Answer:</a:t>
            </a:r>
          </a:p>
          <a:p>
            <a:r>
              <a:rPr lang="en-GB" sz="1400" dirty="0"/>
              <a:t>Escalate to your</a:t>
            </a:r>
            <a:r>
              <a:rPr lang="en-GB" sz="1400" baseline="0" dirty="0"/>
              <a:t> Nominated Person who can assist in allocating you a new Practice Assessor.</a:t>
            </a:r>
          </a:p>
          <a:p>
            <a:r>
              <a:rPr lang="en-GB" sz="1400" baseline="0" dirty="0"/>
              <a:t>The reasons for this must be documented in </a:t>
            </a:r>
            <a:r>
              <a:rPr lang="en-GB" sz="1400" baseline="0" dirty="0" err="1"/>
              <a:t>Pebblepad</a:t>
            </a:r>
            <a:r>
              <a:rPr lang="en-GB" sz="1400" baseline="0" dirty="0"/>
              <a:t>.</a:t>
            </a:r>
          </a:p>
          <a:p>
            <a:r>
              <a:rPr lang="en-GB" sz="1400" dirty="0"/>
              <a:t>You must notify your University practice support tutor before your placement ends</a:t>
            </a:r>
          </a:p>
          <a:p>
            <a:pPr marL="0" indent="0">
              <a:buNone/>
            </a:pPr>
            <a:endParaRPr lang="en-GB" sz="1400"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1876882790"/>
              </p:ext>
            </p:extLst>
          </p:nvPr>
        </p:nvGraphicFramePr>
        <p:xfrm>
          <a:off x="280154" y="404664"/>
          <a:ext cx="8540317" cy="548640"/>
        </p:xfrm>
        <a:graphic>
          <a:graphicData uri="http://schemas.openxmlformats.org/drawingml/2006/table">
            <a:tbl>
              <a:tblPr firstRow="1" bandRow="1">
                <a:tableStyleId>{5C22544A-7EE6-4342-B048-85BDC9FD1C3A}</a:tableStyleId>
              </a:tblPr>
              <a:tblGrid>
                <a:gridCol w="8540317">
                  <a:extLst>
                    <a:ext uri="{9D8B030D-6E8A-4147-A177-3AD203B41FA5}">
                      <a16:colId xmlns:a16="http://schemas.microsoft.com/office/drawing/2014/main" val="20000"/>
                    </a:ext>
                  </a:extLst>
                </a:gridCol>
              </a:tblGrid>
              <a:tr h="504056">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2" name="Footer Placeholder 1">
            <a:extLst>
              <a:ext uri="{FF2B5EF4-FFF2-40B4-BE49-F238E27FC236}">
                <a16:creationId xmlns:a16="http://schemas.microsoft.com/office/drawing/2014/main" id="{12237440-BAA0-0664-97DB-3BA91C385E0D}"/>
              </a:ext>
            </a:extLst>
          </p:cNvPr>
          <p:cNvSpPr>
            <a:spLocks noGrp="1"/>
          </p:cNvSpPr>
          <p:nvPr>
            <p:ph type="ftr" sz="quarter" idx="11"/>
          </p:nvPr>
        </p:nvSpPr>
        <p:spPr/>
        <p:txBody>
          <a:bodyPr/>
          <a:lstStyle/>
          <a:p>
            <a:r>
              <a:rPr lang="en-GB" dirty="0"/>
              <a:t>Created by Hayley Ingleson (PLF Leeds Community Health/Primary Care) and Caroline Duggan (PLF Leeds </a:t>
            </a:r>
            <a:r>
              <a:rPr lang="en-GB" dirty="0" err="1"/>
              <a:t>Childrens</a:t>
            </a:r>
            <a:r>
              <a:rPr lang="en-GB" dirty="0"/>
              <a:t> Hospital)</a:t>
            </a:r>
          </a:p>
        </p:txBody>
      </p:sp>
    </p:spTree>
    <p:extLst>
      <p:ext uri="{BB962C8B-B14F-4D97-AF65-F5344CB8AC3E}">
        <p14:creationId xmlns:p14="http://schemas.microsoft.com/office/powerpoint/2010/main" val="53900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600" dirty="0"/>
              <a:t>You witness practice that you feel is inappropriate by the Practice Supervisor you are working with that day.</a:t>
            </a:r>
          </a:p>
          <a:p>
            <a:pPr marL="0" indent="0">
              <a:buNone/>
            </a:pPr>
            <a:endParaRPr lang="en-GB" sz="2600" dirty="0"/>
          </a:p>
          <a:p>
            <a:pPr marL="0" indent="0">
              <a:buNone/>
            </a:pPr>
            <a:r>
              <a:rPr lang="en-GB" sz="2600" dirty="0"/>
              <a:t>Answer:</a:t>
            </a:r>
          </a:p>
          <a:p>
            <a:r>
              <a:rPr lang="en-GB" sz="1400" dirty="0"/>
              <a:t>Are</a:t>
            </a:r>
            <a:r>
              <a:rPr lang="en-GB" sz="1400" baseline="0" dirty="0"/>
              <a:t> you able to have a conversation with the PS to discuss their practice? There may be a lack of understanding that can be turned into a learning opportunity.</a:t>
            </a:r>
          </a:p>
          <a:p>
            <a:r>
              <a:rPr lang="en-GB" sz="1400" baseline="0" dirty="0"/>
              <a:t>Can you discuss this with your PA /  the manager of the clinical area?</a:t>
            </a:r>
          </a:p>
          <a:p>
            <a:r>
              <a:rPr lang="en-GB" sz="1400" dirty="0"/>
              <a:t>Should you be raising a concern with your University practice support tutor?</a:t>
            </a:r>
            <a:endParaRPr lang="en-GB" sz="1400" baseline="0" dirty="0"/>
          </a:p>
          <a:p>
            <a:r>
              <a:rPr lang="en-GB" sz="1400" baseline="0" dirty="0"/>
              <a:t>Do you need to contact your nominated person?</a:t>
            </a:r>
          </a:p>
          <a:p>
            <a:r>
              <a:rPr lang="en-GB" sz="1400" baseline="0" dirty="0"/>
              <a:t>Do you need support to ‘speak up’ through the Freedom to Speak Up Guardian in your placement area or back at your University?</a:t>
            </a:r>
          </a:p>
          <a:p>
            <a:pPr marL="0" indent="0">
              <a:buNone/>
            </a:pPr>
            <a:endParaRPr lang="en-GB" sz="1400" dirty="0"/>
          </a:p>
          <a:p>
            <a:endParaRPr lang="en-GB"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392015622"/>
              </p:ext>
            </p:extLst>
          </p:nvPr>
        </p:nvGraphicFramePr>
        <p:xfrm>
          <a:off x="323528" y="332656"/>
          <a:ext cx="8424936" cy="576064"/>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20000"/>
                    </a:ext>
                  </a:extLst>
                </a:gridCol>
              </a:tblGrid>
              <a:tr h="576064">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118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600" dirty="0"/>
              <a:t>You are ill and cannot attend placement.</a:t>
            </a:r>
          </a:p>
          <a:p>
            <a:pPr marL="0" indent="0">
              <a:buNone/>
            </a:pPr>
            <a:endParaRPr lang="en-GB" sz="2600" dirty="0"/>
          </a:p>
          <a:p>
            <a:pPr marL="0" indent="0">
              <a:buNone/>
            </a:pPr>
            <a:r>
              <a:rPr lang="en-GB" sz="2600" dirty="0"/>
              <a:t>Answer:</a:t>
            </a:r>
          </a:p>
          <a:p>
            <a:r>
              <a:rPr lang="en-GB" sz="1400" dirty="0"/>
              <a:t>You must follow your HEI policy to report your sickness an the first day of absence in</a:t>
            </a:r>
            <a:r>
              <a:rPr lang="en-GB" sz="1400" baseline="0" dirty="0"/>
              <a:t> addition to making a telephone call to the </a:t>
            </a:r>
            <a:r>
              <a:rPr lang="en-GB" sz="1400" dirty="0"/>
              <a:t>practice </a:t>
            </a:r>
            <a:r>
              <a:rPr lang="en-GB" sz="1400" baseline="0" dirty="0"/>
              <a:t>area</a:t>
            </a:r>
            <a:r>
              <a:rPr lang="en-GB" sz="1400" dirty="0"/>
              <a:t>, making a note of who you spoke to and at what time.</a:t>
            </a:r>
            <a:endParaRPr lang="en-GB" sz="1400" baseline="0" dirty="0"/>
          </a:p>
          <a:p>
            <a:r>
              <a:rPr lang="en-GB" sz="1400" baseline="0" dirty="0"/>
              <a:t>An email is not appropriate as clinical staff may not have access to this for some time.</a:t>
            </a:r>
          </a:p>
          <a:p>
            <a:r>
              <a:rPr lang="en-GB" sz="1400" baseline="0" dirty="0"/>
              <a:t>You must then arrange when you will next contact them to keep them informed of your plans for returning/staying away from placement.</a:t>
            </a:r>
          </a:p>
          <a:p>
            <a:r>
              <a:rPr lang="en-GB" sz="1400" baseline="0" dirty="0"/>
              <a:t>All absences must be recorded in </a:t>
            </a:r>
            <a:r>
              <a:rPr lang="en-GB" sz="1400" baseline="0" dirty="0" err="1"/>
              <a:t>Pebblepad</a:t>
            </a:r>
            <a:r>
              <a:rPr lang="en-GB" sz="1400" baseline="0" dirty="0"/>
              <a:t> and hours adjusted accordingly.</a:t>
            </a:r>
            <a:endParaRPr lang="en-GB" sz="1400" dirty="0"/>
          </a:p>
          <a:p>
            <a:pPr marL="0" indent="0">
              <a:buNone/>
            </a:pPr>
            <a:endParaRPr lang="en-GB" sz="2600" dirty="0"/>
          </a:p>
          <a:p>
            <a:endParaRPr lang="en-GB"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4199143829"/>
              </p:ext>
            </p:extLst>
          </p:nvPr>
        </p:nvGraphicFramePr>
        <p:xfrm>
          <a:off x="323528" y="288072"/>
          <a:ext cx="8403058" cy="548640"/>
        </p:xfrm>
        <a:graphic>
          <a:graphicData uri="http://schemas.openxmlformats.org/drawingml/2006/table">
            <a:tbl>
              <a:tblPr firstRow="1" bandRow="1">
                <a:tableStyleId>{5C22544A-7EE6-4342-B048-85BDC9FD1C3A}</a:tableStyleId>
              </a:tblPr>
              <a:tblGrid>
                <a:gridCol w="8403058">
                  <a:extLst>
                    <a:ext uri="{9D8B030D-6E8A-4147-A177-3AD203B41FA5}">
                      <a16:colId xmlns:a16="http://schemas.microsoft.com/office/drawing/2014/main" val="20000"/>
                    </a:ext>
                  </a:extLst>
                </a:gridCol>
              </a:tblGrid>
              <a:tr h="504056">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27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931749600"/>
              </p:ext>
            </p:extLst>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rPr>
                        <a:t>Contents</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7859216"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pPr marL="0" indent="0">
              <a:buNone/>
            </a:pPr>
            <a:endParaRPr lang="en-GB" sz="2400" dirty="0"/>
          </a:p>
        </p:txBody>
      </p:sp>
      <p:sp>
        <p:nvSpPr>
          <p:cNvPr id="29" name="TextBox 28">
            <a:extLst>
              <a:ext uri="{FF2B5EF4-FFF2-40B4-BE49-F238E27FC236}">
                <a16:creationId xmlns:a16="http://schemas.microsoft.com/office/drawing/2014/main" id="{70DCF0D9-23B6-BFE8-9F3F-CB8CCA2A43A8}"/>
              </a:ext>
            </a:extLst>
          </p:cNvPr>
          <p:cNvSpPr txBox="1"/>
          <p:nvPr/>
        </p:nvSpPr>
        <p:spPr>
          <a:xfrm>
            <a:off x="899592" y="1600200"/>
            <a:ext cx="7128792" cy="3108543"/>
          </a:xfrm>
          <a:prstGeom prst="rect">
            <a:avLst/>
          </a:prstGeom>
          <a:noFill/>
        </p:spPr>
        <p:txBody>
          <a:bodyPr wrap="square">
            <a:spAutoFit/>
          </a:bodyPr>
          <a:lstStyle/>
          <a:p>
            <a:pPr marL="457200" indent="-457200">
              <a:buFont typeface="Arial" panose="020B0604020202020204" pitchFamily="34" charset="0"/>
              <a:buChar char="•"/>
            </a:pPr>
            <a:r>
              <a:rPr lang="en-GB" sz="2800" dirty="0"/>
              <a:t>Process for raising concerns when on placement</a:t>
            </a:r>
          </a:p>
          <a:p>
            <a:pPr marL="457200" indent="-457200">
              <a:buFont typeface="Arial" panose="020B0604020202020204" pitchFamily="34" charset="0"/>
              <a:buChar char="•"/>
            </a:pPr>
            <a:r>
              <a:rPr lang="en-GB" sz="2800" dirty="0"/>
              <a:t>The nominated person (PLF) contact details per organisation</a:t>
            </a:r>
          </a:p>
          <a:p>
            <a:pPr marL="457200" indent="-457200">
              <a:buFont typeface="Arial" panose="020B0604020202020204" pitchFamily="34" charset="0"/>
              <a:buChar char="•"/>
            </a:pPr>
            <a:r>
              <a:rPr lang="en-GB" sz="2800" dirty="0"/>
              <a:t>Other key contacts per organisation</a:t>
            </a:r>
          </a:p>
          <a:p>
            <a:pPr marL="457200" indent="-457200">
              <a:buFont typeface="Arial" panose="020B0604020202020204" pitchFamily="34" charset="0"/>
              <a:buChar char="•"/>
            </a:pPr>
            <a:r>
              <a:rPr lang="en-GB" sz="2800" dirty="0"/>
              <a:t>The importance of PARE</a:t>
            </a:r>
          </a:p>
          <a:p>
            <a:pPr marL="457200" indent="-457200">
              <a:buFont typeface="Arial" panose="020B0604020202020204" pitchFamily="34" charset="0"/>
              <a:buChar char="•"/>
            </a:pPr>
            <a:r>
              <a:rPr lang="en-GB" sz="2800" dirty="0"/>
              <a:t>‘Who would you contact’ scenarios</a:t>
            </a:r>
          </a:p>
        </p:txBody>
      </p:sp>
    </p:spTree>
    <p:extLst>
      <p:ext uri="{BB962C8B-B14F-4D97-AF65-F5344CB8AC3E}">
        <p14:creationId xmlns:p14="http://schemas.microsoft.com/office/powerpoint/2010/main" val="294445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rPr>
                        <a:t>Process for </a:t>
                      </a:r>
                      <a:r>
                        <a:rPr lang="en-GB" sz="3200" dirty="0">
                          <a:solidFill>
                            <a:schemeClr val="tx1"/>
                          </a:solidFill>
                        </a:rPr>
                        <a:t>Raising Concerns on placement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7859216"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pic>
        <p:nvPicPr>
          <p:cNvPr id="27" name="Picture 26">
            <a:extLst>
              <a:ext uri="{FF2B5EF4-FFF2-40B4-BE49-F238E27FC236}">
                <a16:creationId xmlns:a16="http://schemas.microsoft.com/office/drawing/2014/main" id="{D9296326-D6B6-880A-73A4-DCA8861F853C}"/>
              </a:ext>
            </a:extLst>
          </p:cNvPr>
          <p:cNvPicPr>
            <a:picLocks noChangeAspect="1"/>
          </p:cNvPicPr>
          <p:nvPr/>
        </p:nvPicPr>
        <p:blipFill rotWithShape="1">
          <a:blip r:embed="rId7"/>
          <a:srcRect l="32409" t="29000" r="17713" b="13023"/>
          <a:stretch/>
        </p:blipFill>
        <p:spPr>
          <a:xfrm>
            <a:off x="1331640" y="1404301"/>
            <a:ext cx="6264696" cy="4095966"/>
          </a:xfrm>
          <a:prstGeom prst="rect">
            <a:avLst/>
          </a:prstGeom>
        </p:spPr>
      </p:pic>
    </p:spTree>
    <p:extLst>
      <p:ext uri="{BB962C8B-B14F-4D97-AF65-F5344CB8AC3E}">
        <p14:creationId xmlns:p14="http://schemas.microsoft.com/office/powerpoint/2010/main" val="356783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875754"/>
              </p:ext>
            </p:extLst>
          </p:nvPr>
        </p:nvGraphicFramePr>
        <p:xfrm>
          <a:off x="0" y="0"/>
          <a:ext cx="9144000" cy="7105684"/>
        </p:xfrm>
        <a:graphic>
          <a:graphicData uri="http://schemas.openxmlformats.org/drawingml/2006/table">
            <a:tbl>
              <a:tblPr firstRow="1" bandRow="1">
                <a:tableStyleId>{5C22544A-7EE6-4342-B048-85BDC9FD1C3A}</a:tableStyleId>
              </a:tblPr>
              <a:tblGrid>
                <a:gridCol w="2802194">
                  <a:extLst>
                    <a:ext uri="{9D8B030D-6E8A-4147-A177-3AD203B41FA5}">
                      <a16:colId xmlns:a16="http://schemas.microsoft.com/office/drawing/2014/main" val="20000"/>
                    </a:ext>
                  </a:extLst>
                </a:gridCol>
                <a:gridCol w="6341806">
                  <a:extLst>
                    <a:ext uri="{9D8B030D-6E8A-4147-A177-3AD203B41FA5}">
                      <a16:colId xmlns:a16="http://schemas.microsoft.com/office/drawing/2014/main" val="20001"/>
                    </a:ext>
                  </a:extLst>
                </a:gridCol>
              </a:tblGrid>
              <a:tr h="384560">
                <a:tc>
                  <a:txBody>
                    <a:bodyPr/>
                    <a:lstStyle/>
                    <a:p>
                      <a:r>
                        <a:rPr lang="en-GB" dirty="0">
                          <a:solidFill>
                            <a:schemeClr val="tx1"/>
                          </a:solidFill>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dirty="0">
                          <a:solidFill>
                            <a:schemeClr val="tx1"/>
                          </a:solidFill>
                        </a:rPr>
                        <a:t>‘Nominated Person’</a:t>
                      </a:r>
                      <a:r>
                        <a:rPr lang="en-GB" baseline="0" dirty="0">
                          <a:solidFill>
                            <a:schemeClr val="tx1"/>
                          </a:solidFill>
                        </a:rPr>
                        <a:t> contact details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18572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p>
                    <a:p>
                      <a:r>
                        <a:rPr lang="en-GB" b="1" baseline="0" dirty="0"/>
                        <a:t>Practice Learning Facilitator Caroline Duggan</a:t>
                      </a:r>
                    </a:p>
                    <a:p>
                      <a:r>
                        <a:rPr lang="en-GB" sz="1600" baseline="0" dirty="0">
                          <a:hlinkClick r:id="rId2"/>
                        </a:rPr>
                        <a:t>Caroline.duggan@nhs.net</a:t>
                      </a:r>
                      <a:endParaRPr lang="en-GB" sz="16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7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p>
                    <a:p>
                      <a:r>
                        <a:rPr lang="en-GB" b="1" baseline="0" dirty="0"/>
                        <a:t>Practice Learning Facilitator Hayley Ingleson</a:t>
                      </a:r>
                    </a:p>
                    <a:p>
                      <a:r>
                        <a:rPr lang="en-GB" sz="1500" baseline="0" dirty="0">
                          <a:hlinkClick r:id="rId3"/>
                        </a:rPr>
                        <a:t>hayley.ingleson@nhs.net</a:t>
                      </a:r>
                      <a:r>
                        <a:rPr lang="en-GB" sz="1500" baseline="0" dirty="0"/>
                        <a:t> </a:t>
                      </a:r>
                      <a:r>
                        <a:rPr lang="en-GB" sz="1400" b="0" i="0" kern="1200" dirty="0">
                          <a:solidFill>
                            <a:schemeClr val="dk1"/>
                          </a:solidFill>
                          <a:effectLst/>
                          <a:latin typeface="+mn-lt"/>
                          <a:ea typeface="+mn-ea"/>
                          <a:cs typeface="+mn-cs"/>
                        </a:rPr>
                        <a:t>or </a:t>
                      </a:r>
                      <a:r>
                        <a:rPr lang="en-GB" sz="1400" b="0" i="0" kern="1200" dirty="0">
                          <a:solidFill>
                            <a:schemeClr val="dk1"/>
                          </a:solidFill>
                          <a:effectLst/>
                          <a:latin typeface="+mn-lt"/>
                          <a:ea typeface="+mn-ea"/>
                          <a:cs typeface="+mn-cs"/>
                          <a:hlinkClick r:id="rId4"/>
                        </a:rPr>
                        <a:t>learning.support@nhs.net</a:t>
                      </a:r>
                      <a:r>
                        <a:rPr lang="en-GB" sz="1500" baseline="0" dirty="0"/>
                        <a:t> </a:t>
                      </a:r>
                      <a:endParaRPr lang="en-GB"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0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t>For undergraduate learners </a:t>
                      </a:r>
                      <a:r>
                        <a:rPr lang="en-GB" b="1" baseline="0" dirty="0"/>
                        <a:t>Practice Learning Facilitator team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hlinkClick r:id="rId5"/>
                        </a:rPr>
                        <a:t>Leedsth-tr.practicelearningfacilitator@nhs.net</a:t>
                      </a:r>
                      <a:r>
                        <a:rPr lang="en-GB" sz="16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t>For work-based learners</a:t>
                      </a:r>
                      <a:r>
                        <a:rPr lang="en-GB" b="1" baseline="0" dirty="0"/>
                        <a:t> Work Based Learners team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hlinkClick r:id="rId6"/>
                        </a:rPr>
                        <a:t>leedsth-tr.workbasedlearners@nhs.net</a:t>
                      </a:r>
                      <a:r>
                        <a:rPr lang="en-GB" sz="16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498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baseline="0" dirty="0"/>
                    </a:p>
                    <a:p>
                      <a:r>
                        <a:rPr lang="en-GB" b="1" baseline="0" dirty="0"/>
                        <a:t>Practice Learning and Development team</a:t>
                      </a:r>
                      <a:endParaRPr lang="en-GB" sz="1800" b="0" i="0" kern="1200" dirty="0">
                        <a:solidFill>
                          <a:schemeClr val="dk1"/>
                        </a:solidFill>
                        <a:effectLst/>
                        <a:latin typeface="+mn-lt"/>
                        <a:ea typeface="+mn-ea"/>
                        <a:cs typeface="+mn-cs"/>
                        <a:hlinkClick r:id="rId7"/>
                      </a:endParaRPr>
                    </a:p>
                    <a:p>
                      <a:r>
                        <a:rPr lang="en-GB" sz="1500" b="0" i="0" kern="1200" dirty="0">
                          <a:solidFill>
                            <a:schemeClr val="dk1"/>
                          </a:solidFill>
                          <a:effectLst/>
                          <a:latin typeface="+mn-lt"/>
                          <a:ea typeface="+mn-ea"/>
                          <a:cs typeface="+mn-cs"/>
                          <a:hlinkClick r:id="rId7"/>
                        </a:rPr>
                        <a:t>pldt.lypft@nhs.net</a:t>
                      </a:r>
                      <a:endParaRPr lang="en-GB"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4795">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aseline="0" dirty="0"/>
                        <a:t>Clinical Educator</a:t>
                      </a:r>
                    </a:p>
                    <a:p>
                      <a:r>
                        <a:rPr lang="en-GB" sz="1800" b="1" i="0" kern="1200" dirty="0">
                          <a:solidFill>
                            <a:schemeClr val="dk1"/>
                          </a:solidFill>
                          <a:effectLst/>
                          <a:latin typeface="+mn-lt"/>
                          <a:ea typeface="+mn-ea"/>
                          <a:cs typeface="+mn-cs"/>
                        </a:rPr>
                        <a:t>Zarah Rafique Zarah.raffique@nuffield.com</a:t>
                      </a:r>
                    </a:p>
                    <a:p>
                      <a:endParaRPr lang="en-GB"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4795">
                <a:tc gridSpan="2">
                  <a:txBody>
                    <a:bodyPr/>
                    <a:lstStyle/>
                    <a:p>
                      <a:r>
                        <a:rPr lang="en-GB" sz="1400" dirty="0">
                          <a:solidFill>
                            <a:schemeClr val="tx1"/>
                          </a:solidFill>
                        </a:rPr>
                        <a:t>Our organisations have other outlets of support such as </a:t>
                      </a:r>
                      <a:r>
                        <a:rPr lang="en-GB" sz="1400" i="1" dirty="0">
                          <a:solidFill>
                            <a:schemeClr val="tx1"/>
                          </a:solidFill>
                        </a:rPr>
                        <a:t>Race Equality groups, LGBTQ+ groups, Learning Disability networks</a:t>
                      </a:r>
                      <a:r>
                        <a:rPr lang="en-GB" sz="1400" i="1" baseline="0" dirty="0">
                          <a:solidFill>
                            <a:schemeClr val="tx1"/>
                          </a:solidFill>
                        </a:rPr>
                        <a:t> and Equality and Diversity Leads</a:t>
                      </a:r>
                      <a:r>
                        <a:rPr lang="en-GB" sz="1400" baseline="0" dirty="0">
                          <a:solidFill>
                            <a:schemeClr val="tx1"/>
                          </a:solidFill>
                        </a:rPr>
                        <a:t>. Details can be found </a:t>
                      </a:r>
                      <a:r>
                        <a:rPr lang="en-GB" sz="1400" baseline="0">
                          <a:solidFill>
                            <a:schemeClr val="tx1"/>
                          </a:solidFill>
                        </a:rPr>
                        <a:t>on the </a:t>
                      </a:r>
                      <a:r>
                        <a:rPr lang="en-GB" sz="1400" baseline="0" dirty="0">
                          <a:solidFill>
                            <a:schemeClr val="tx1"/>
                          </a:solidFill>
                        </a:rPr>
                        <a:t>following slides.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baseline="0" dirty="0"/>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0608" y="1730071"/>
            <a:ext cx="1240955" cy="79208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567" y="3162445"/>
            <a:ext cx="2006600" cy="100965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353" y="4664101"/>
            <a:ext cx="2529210" cy="704850"/>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t="17584" b="15945"/>
          <a:stretch/>
        </p:blipFill>
        <p:spPr>
          <a:xfrm>
            <a:off x="1187624" y="548640"/>
            <a:ext cx="1513543" cy="1006061"/>
          </a:xfrm>
          <a:prstGeom prst="rect">
            <a:avLst/>
          </a:prstGeom>
        </p:spPr>
      </p:pic>
      <p:pic>
        <p:nvPicPr>
          <p:cNvPr id="5" name="Picture 4" descr="Map&#10;&#10;Description automatically generated">
            <a:extLst>
              <a:ext uri="{FF2B5EF4-FFF2-40B4-BE49-F238E27FC236}">
                <a16:creationId xmlns:a16="http://schemas.microsoft.com/office/drawing/2014/main" id="{07B8EFA5-F702-87AC-3372-276EB60D35CE}"/>
              </a:ext>
            </a:extLst>
          </p:cNvPr>
          <p:cNvPicPr>
            <a:picLocks noChangeAspect="1"/>
          </p:cNvPicPr>
          <p:nvPr/>
        </p:nvPicPr>
        <p:blipFill>
          <a:blip r:embed="rId12"/>
          <a:stretch>
            <a:fillRect/>
          </a:stretch>
        </p:blipFill>
        <p:spPr>
          <a:xfrm>
            <a:off x="171307" y="1873268"/>
            <a:ext cx="1327396" cy="444746"/>
          </a:xfrm>
          <a:prstGeom prst="rect">
            <a:avLst/>
          </a:prstGeom>
        </p:spPr>
      </p:pic>
      <p:pic>
        <p:nvPicPr>
          <p:cNvPr id="10" name="Picture 9" descr="A green sign with white text&#10;&#10;Description automatically generated">
            <a:extLst>
              <a:ext uri="{FF2B5EF4-FFF2-40B4-BE49-F238E27FC236}">
                <a16:creationId xmlns:a16="http://schemas.microsoft.com/office/drawing/2014/main" id="{BE437D43-8025-98C2-9843-77A6B62F1C96}"/>
              </a:ext>
            </a:extLst>
          </p:cNvPr>
          <p:cNvPicPr>
            <a:picLocks noChangeAspect="1"/>
          </p:cNvPicPr>
          <p:nvPr/>
        </p:nvPicPr>
        <p:blipFill>
          <a:blip r:embed="rId13"/>
          <a:stretch>
            <a:fillRect/>
          </a:stretch>
        </p:blipFill>
        <p:spPr>
          <a:xfrm>
            <a:off x="1691679" y="5805681"/>
            <a:ext cx="1048145" cy="474002"/>
          </a:xfrm>
          <a:prstGeom prst="rect">
            <a:avLst/>
          </a:prstGeom>
        </p:spPr>
      </p:pic>
    </p:spTree>
    <p:extLst>
      <p:ext uri="{BB962C8B-B14F-4D97-AF65-F5344CB8AC3E}">
        <p14:creationId xmlns:p14="http://schemas.microsoft.com/office/powerpoint/2010/main" val="19178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79248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600" dirty="0">
                          <a:solidFill>
                            <a:schemeClr val="tx1"/>
                          </a:solidFill>
                          <a:cs typeface="Calibri Light"/>
                        </a:rPr>
                        <a:t>Key contacts in </a:t>
                      </a:r>
                      <a:br>
                        <a:rPr lang="en-GB" sz="1600" dirty="0">
                          <a:solidFill>
                            <a:schemeClr val="tx1"/>
                          </a:solidFill>
                          <a:cs typeface="Calibri Light"/>
                        </a:rPr>
                      </a:br>
                      <a:r>
                        <a:rPr lang="en-GB" sz="3000" dirty="0">
                          <a:solidFill>
                            <a:schemeClr val="tx1"/>
                          </a:solidFill>
                          <a:cs typeface="Calibri Light"/>
                        </a:rPr>
                        <a:t>Leeds Community Healthcare Trust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21904" y="1581131"/>
            <a:ext cx="8064896" cy="3662541"/>
          </a:xfrm>
          <a:prstGeom prst="rect">
            <a:avLst/>
          </a:prstGeom>
          <a:noFill/>
        </p:spPr>
        <p:txBody>
          <a:bodyPr wrap="square">
            <a:spAutoFit/>
          </a:bodyPr>
          <a:lstStyle/>
          <a:p>
            <a:pPr marL="285750" indent="-285750">
              <a:buFont typeface="Arial" panose="020B0604020202020204" pitchFamily="34" charset="0"/>
              <a:buChar char="•"/>
            </a:pPr>
            <a:r>
              <a:rPr lang="en-GB" dirty="0">
                <a:cs typeface="Calibri"/>
              </a:rPr>
              <a:t>Freedom to Speak up Guardian </a:t>
            </a:r>
            <a:r>
              <a:rPr lang="en-GB" dirty="0">
                <a:ea typeface="+mn-lt"/>
                <a:cs typeface="+mn-lt"/>
              </a:rPr>
              <a:t>. John Walsh can be found on  </a:t>
            </a:r>
            <a:r>
              <a:rPr lang="en-GB" dirty="0">
                <a:ea typeface="+mn-lt"/>
                <a:cs typeface="+mn-lt"/>
                <a:hlinkClick r:id="rId7">
                  <a:extLst>
                    <a:ext uri="{A12FA001-AC4F-418D-AE19-62706E023703}">
                      <ahyp:hlinkClr xmlns:ahyp="http://schemas.microsoft.com/office/drawing/2018/hyperlinkcolor" val="tx"/>
                    </a:ext>
                  </a:extLst>
                </a:hlinkClick>
              </a:rPr>
              <a:t>john.walsh@nhs.net</a:t>
            </a:r>
            <a:r>
              <a:rPr lang="en-GB" dirty="0">
                <a:ea typeface="+mn-lt"/>
                <a:cs typeface="+mn-lt"/>
              </a:rPr>
              <a:t> 07949 102354</a:t>
            </a:r>
            <a:endParaRPr lang="en-GB" dirty="0">
              <a:cs typeface="Calibri"/>
            </a:endParaRPr>
          </a:p>
          <a:p>
            <a:pPr marL="285750" indent="-285750">
              <a:buFont typeface="Arial" panose="020B0604020202020204" pitchFamily="34" charset="0"/>
              <a:buChar char="•"/>
            </a:pPr>
            <a:r>
              <a:rPr lang="en-GB" dirty="0">
                <a:cs typeface="Calibri"/>
              </a:rPr>
              <a:t>Race Equality Freedom to Speak up Champions</a:t>
            </a:r>
            <a:r>
              <a:rPr lang="en-GB" dirty="0">
                <a:ea typeface="+mn-lt"/>
                <a:cs typeface="+mn-lt"/>
              </a:rPr>
              <a:t>. Working alongside our Freedom to Speak Up Guardian John Walsh. If you have an immediate concern, you can also speak to one of the REN Elected Members </a:t>
            </a:r>
            <a:r>
              <a:rPr lang="en-GB" dirty="0">
                <a:ea typeface="+mn-lt"/>
                <a:cs typeface="+mn-lt"/>
                <a:hlinkClick r:id="rId8">
                  <a:extLst>
                    <a:ext uri="{A12FA001-AC4F-418D-AE19-62706E023703}">
                      <ahyp:hlinkClr xmlns:ahyp="http://schemas.microsoft.com/office/drawing/2018/hyperlinkcolor" val="tx"/>
                    </a:ext>
                  </a:extLst>
                </a:hlinkClick>
              </a:rPr>
              <a:t>lcht.ren@nhs.net</a:t>
            </a:r>
            <a:r>
              <a:rPr lang="en-GB" dirty="0">
                <a:ea typeface="+mn-lt"/>
                <a:cs typeface="+mn-lt"/>
              </a:rPr>
              <a:t> or HR 01132033455 </a:t>
            </a:r>
            <a:r>
              <a:rPr lang="en-GB" dirty="0">
                <a:ea typeface="+mn-lt"/>
                <a:cs typeface="+mn-lt"/>
                <a:hlinkClick r:id="rId9">
                  <a:extLst>
                    <a:ext uri="{A12FA001-AC4F-418D-AE19-62706E023703}">
                      <ahyp:hlinkClr xmlns:ahyp="http://schemas.microsoft.com/office/drawing/2018/hyperlinkcolor" val="tx"/>
                    </a:ext>
                  </a:extLst>
                </a:hlinkClick>
              </a:rPr>
              <a:t>lch.hr@nhs.net.</a:t>
            </a:r>
            <a:endParaRPr lang="en-GB" dirty="0">
              <a:ea typeface="+mn-lt"/>
              <a:cs typeface="+mn-lt"/>
            </a:endParaRPr>
          </a:p>
          <a:p>
            <a:pPr marL="285750" indent="-285750">
              <a:buFont typeface="Arial" panose="020B0604020202020204" pitchFamily="34" charset="0"/>
              <a:buChar char="•"/>
            </a:pPr>
            <a:r>
              <a:rPr lang="en-GB" dirty="0">
                <a:ea typeface="+mn-lt"/>
                <a:cs typeface="+mn-lt"/>
              </a:rPr>
              <a:t>Rainbow Ambassadors and Disability Champions. Working alongside our freedom to speak up guardian John Walsh. If you feel you need to raise a concern or would like to speak to someone there are a number ambassadors and champions across LCH. Please contact John Walsh for further information 07949 102354 </a:t>
            </a:r>
            <a:r>
              <a:rPr lang="en-GB" dirty="0">
                <a:ea typeface="+mn-lt"/>
                <a:cs typeface="+mn-lt"/>
                <a:hlinkClick r:id="rId7"/>
              </a:rPr>
              <a:t>john.walsh@nhs.net</a:t>
            </a:r>
            <a:endParaRPr lang="en-GB" dirty="0">
              <a:ea typeface="+mn-lt"/>
              <a:cs typeface="+mn-lt"/>
            </a:endParaRPr>
          </a:p>
          <a:p>
            <a:pPr marL="285750" indent="-285750">
              <a:buFont typeface="Arial" panose="020B0604020202020204" pitchFamily="34" charset="0"/>
              <a:buChar char="•"/>
            </a:pPr>
            <a:r>
              <a:rPr lang="en-GB" dirty="0">
                <a:cs typeface="Calibri"/>
              </a:rPr>
              <a:t>LCH Safeguarding team: lchsafeguardingteam@nhs.net  </a:t>
            </a:r>
          </a:p>
          <a:p>
            <a:endParaRPr lang="en-US" sz="1600" dirty="0">
              <a:ea typeface="+mn-lt"/>
              <a:cs typeface="+mn-lt"/>
            </a:endParaRPr>
          </a:p>
        </p:txBody>
      </p:sp>
    </p:spTree>
    <p:extLst>
      <p:ext uri="{BB962C8B-B14F-4D97-AF65-F5344CB8AC3E}">
        <p14:creationId xmlns:p14="http://schemas.microsoft.com/office/powerpoint/2010/main" val="325401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124968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600" dirty="0">
                          <a:solidFill>
                            <a:schemeClr val="tx1"/>
                          </a:solidFill>
                          <a:cs typeface="Calibri Light"/>
                        </a:rPr>
                        <a:t>Key Contacts in </a:t>
                      </a:r>
                      <a:br>
                        <a:rPr lang="en-GB" sz="3000" dirty="0">
                          <a:solidFill>
                            <a:schemeClr val="tx1"/>
                          </a:solidFill>
                          <a:cs typeface="Calibri Light"/>
                        </a:rPr>
                      </a:br>
                      <a:r>
                        <a:rPr lang="en-GB" sz="3000" dirty="0">
                          <a:solidFill>
                            <a:schemeClr val="tx1"/>
                          </a:solidFill>
                          <a:cs typeface="Calibri Light"/>
                        </a:rPr>
                        <a:t>Leeds Teaching Hospitals and Leeds Children’s Hospital</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860056"/>
            <a:ext cx="8064896" cy="2277547"/>
          </a:xfrm>
          <a:prstGeom prst="rect">
            <a:avLst/>
          </a:prstGeom>
          <a:noFill/>
        </p:spPr>
        <p:txBody>
          <a:bodyPr wrap="square">
            <a:spAutoFit/>
          </a:bodyPr>
          <a:lstStyle/>
          <a:p>
            <a:pPr marL="285750" indent="-285750">
              <a:buFont typeface="Arial" panose="020B0604020202020204" pitchFamily="34" charset="0"/>
              <a:buChar char="•"/>
            </a:pPr>
            <a:r>
              <a:rPr lang="en-GB" dirty="0">
                <a:ea typeface="+mn-lt"/>
                <a:cs typeface="+mn-lt"/>
              </a:rPr>
              <a:t>Freedom to Speak Up Guardian Alan Shephard leedsth-tr.speakup@nhs.</a:t>
            </a:r>
            <a:r>
              <a:rPr lang="en-GB">
                <a:ea typeface="+mn-lt"/>
                <a:cs typeface="+mn-lt"/>
              </a:rPr>
              <a:t>net 07798698879</a:t>
            </a:r>
            <a:endParaRPr lang="en-GB" dirty="0">
              <a:ea typeface="+mn-lt"/>
              <a:cs typeface="+mn-lt"/>
            </a:endParaRPr>
          </a:p>
          <a:p>
            <a:pPr marL="285750" indent="-285750">
              <a:buFont typeface="Arial" panose="020B0604020202020204" pitchFamily="34" charset="0"/>
              <a:buChar char="•"/>
            </a:pPr>
            <a:r>
              <a:rPr lang="en-GB" dirty="0">
                <a:ea typeface="+mn-lt"/>
                <a:cs typeface="+mn-lt"/>
              </a:rPr>
              <a:t>Learning Disabilities and Autism </a:t>
            </a:r>
            <a:r>
              <a:rPr lang="en-GB" dirty="0">
                <a:ea typeface="+mn-lt"/>
                <a:cs typeface="+mn-lt"/>
                <a:hlinkClick r:id="rId7"/>
              </a:rPr>
              <a:t>leedsth-tr.ldautism@nhs.net</a:t>
            </a:r>
            <a:r>
              <a:rPr lang="en-GB" dirty="0">
                <a:ea typeface="+mn-lt"/>
                <a:cs typeface="+mn-lt"/>
              </a:rPr>
              <a:t> 0113 2066836</a:t>
            </a:r>
          </a:p>
          <a:p>
            <a:pPr marL="285750" indent="-285750">
              <a:buFont typeface="Arial" panose="020B0604020202020204" pitchFamily="34" charset="0"/>
              <a:buChar char="•"/>
            </a:pPr>
            <a:r>
              <a:rPr lang="en-GB" dirty="0">
                <a:ea typeface="+mn-lt"/>
                <a:cs typeface="+mn-lt"/>
              </a:rPr>
              <a:t>BME staff network </a:t>
            </a:r>
            <a:r>
              <a:rPr lang="en-GB" dirty="0">
                <a:ea typeface="+mn-lt"/>
                <a:cs typeface="+mn-lt"/>
                <a:hlinkClick r:id="rId8"/>
              </a:rPr>
              <a:t>leedsth-tr.bme@nhs.net</a:t>
            </a:r>
            <a:r>
              <a:rPr lang="en-GB" dirty="0">
                <a:ea typeface="+mn-lt"/>
                <a:cs typeface="+mn-lt"/>
              </a:rPr>
              <a:t> </a:t>
            </a:r>
            <a:endParaRPr lang="en-GB" dirty="0"/>
          </a:p>
          <a:p>
            <a:pPr marL="285750" indent="-285750">
              <a:buFont typeface="Arial" panose="020B0604020202020204" pitchFamily="34" charset="0"/>
              <a:buChar char="•"/>
            </a:pPr>
            <a:r>
              <a:rPr lang="en-GB" dirty="0">
                <a:ea typeface="+mn-lt"/>
                <a:cs typeface="+mn-lt"/>
              </a:rPr>
              <a:t>LGBT+ staff network </a:t>
            </a:r>
            <a:r>
              <a:rPr lang="en-GB" dirty="0">
                <a:ea typeface="+mn-lt"/>
                <a:cs typeface="+mn-lt"/>
                <a:hlinkClick r:id="rId9"/>
              </a:rPr>
              <a:t>ledsth-tr.lgbt@nhs.net</a:t>
            </a:r>
            <a:endParaRPr lang="en-GB" dirty="0">
              <a:ea typeface="+mn-lt"/>
              <a:cs typeface="+mn-lt"/>
            </a:endParaRPr>
          </a:p>
          <a:p>
            <a:pPr marL="285750" indent="-285750">
              <a:buFont typeface="Arial" panose="020B0604020202020204" pitchFamily="34" charset="0"/>
              <a:buChar char="•"/>
            </a:pPr>
            <a:r>
              <a:rPr lang="en-GB" dirty="0">
                <a:ea typeface="+mn-lt"/>
                <a:cs typeface="+mn-lt"/>
              </a:rPr>
              <a:t>Children's safeguarding </a:t>
            </a:r>
            <a:r>
              <a:rPr lang="en-GB" dirty="0">
                <a:ea typeface="+mn-lt"/>
                <a:cs typeface="+mn-lt"/>
                <a:hlinkClick r:id="rId10"/>
              </a:rPr>
              <a:t>Leedsth-tr.SafeguardingChildren@nhs.net</a:t>
            </a:r>
            <a:r>
              <a:rPr lang="en-GB" dirty="0">
                <a:ea typeface="+mn-lt"/>
                <a:cs typeface="+mn-lt"/>
              </a:rPr>
              <a:t> 0113 3923937</a:t>
            </a:r>
            <a:endParaRPr lang="en-GB" dirty="0">
              <a:cs typeface="Calibri"/>
            </a:endParaRPr>
          </a:p>
          <a:p>
            <a:pPr marL="285750" indent="-285750">
              <a:buFont typeface="Arial" panose="020B0604020202020204" pitchFamily="34" charset="0"/>
              <a:buChar char="•"/>
            </a:pPr>
            <a:r>
              <a:rPr lang="en-GB" dirty="0">
                <a:ea typeface="+mn-lt"/>
                <a:cs typeface="+mn-lt"/>
              </a:rPr>
              <a:t>Adults safeguarding </a:t>
            </a:r>
            <a:r>
              <a:rPr lang="en-GB" dirty="0">
                <a:ea typeface="+mn-lt"/>
                <a:cs typeface="+mn-lt"/>
                <a:hlinkClick r:id="rId11"/>
              </a:rPr>
              <a:t>Leedsth-tr.safeguardingadults-ltht@nhs.net</a:t>
            </a:r>
            <a:r>
              <a:rPr lang="en-GB" dirty="0">
                <a:ea typeface="+mn-lt"/>
                <a:cs typeface="+mn-lt"/>
              </a:rPr>
              <a:t> 0113 2066964</a:t>
            </a:r>
            <a:endParaRPr lang="en-GB" dirty="0">
              <a:cs typeface="Calibri"/>
            </a:endParaRPr>
          </a:p>
          <a:p>
            <a:endParaRPr lang="en-US" sz="1600" dirty="0">
              <a:ea typeface="+mn-lt"/>
              <a:cs typeface="+mn-lt"/>
            </a:endParaRPr>
          </a:p>
        </p:txBody>
      </p:sp>
    </p:spTree>
    <p:extLst>
      <p:ext uri="{BB962C8B-B14F-4D97-AF65-F5344CB8AC3E}">
        <p14:creationId xmlns:p14="http://schemas.microsoft.com/office/powerpoint/2010/main" val="365162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Leeds and York Partnership Foundation Trust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3046988"/>
          </a:xfrm>
          <a:prstGeom prst="rect">
            <a:avLst/>
          </a:prstGeom>
          <a:noFill/>
        </p:spPr>
        <p:txBody>
          <a:bodyPr wrap="square">
            <a:spAutoFit/>
          </a:bodyPr>
          <a:lstStyle/>
          <a:p>
            <a:pPr marL="285750" indent="-285750">
              <a:buFont typeface="Arial" panose="020B0604020202020204" pitchFamily="34" charset="0"/>
              <a:buChar char="•"/>
            </a:pPr>
            <a:r>
              <a:rPr lang="en-GB" sz="1600" dirty="0">
                <a:ea typeface="+mn-lt"/>
                <a:cs typeface="+mn-lt"/>
              </a:rPr>
              <a:t>Freedom to speak up Guardian John Verity - </a:t>
            </a:r>
            <a:r>
              <a:rPr lang="en-GB" sz="1600" dirty="0">
                <a:ea typeface="+mn-lt"/>
                <a:cs typeface="+mn-lt"/>
                <a:hlinkClick r:id="rId7"/>
              </a:rPr>
              <a:t>raisingconcerns.lypft@nhs.net</a:t>
            </a:r>
            <a:r>
              <a:rPr lang="en-GB" sz="1600" dirty="0">
                <a:ea typeface="+mn-lt"/>
                <a:cs typeface="+mn-lt"/>
              </a:rPr>
              <a:t> 07980 959 407.</a:t>
            </a:r>
          </a:p>
          <a:p>
            <a:pPr marL="285750" indent="-285750">
              <a:buFont typeface="Arial" panose="020B0604020202020204" pitchFamily="34" charset="0"/>
              <a:buChar char="•"/>
            </a:pPr>
            <a:r>
              <a:rPr lang="en-GB" sz="1600" dirty="0">
                <a:ea typeface="+mn-lt"/>
                <a:cs typeface="+mn-lt"/>
              </a:rPr>
              <a:t>Rainbow Alliance (LGBT+) </a:t>
            </a:r>
            <a:r>
              <a:rPr lang="en-GB" sz="1600" dirty="0">
                <a:ea typeface="+mn-lt"/>
                <a:cs typeface="+mn-lt"/>
                <a:hlinkClick r:id="rId8"/>
              </a:rPr>
              <a:t>RainbowAlliance.lypft@nhs.net</a:t>
            </a:r>
            <a:r>
              <a:rPr lang="en-GB" sz="1600" dirty="0">
                <a:ea typeface="+mn-lt"/>
                <a:cs typeface="+mn-lt"/>
              </a:rPr>
              <a:t> </a:t>
            </a:r>
          </a:p>
          <a:p>
            <a:pPr marL="285750" indent="-285750">
              <a:buFont typeface="Arial" panose="020B0604020202020204" pitchFamily="34" charset="0"/>
              <a:buChar char="•"/>
            </a:pPr>
            <a:r>
              <a:rPr lang="en-GB" sz="1600" dirty="0">
                <a:ea typeface="+mn-lt"/>
                <a:cs typeface="+mn-lt"/>
              </a:rPr>
              <a:t>Diversity and Inclusion </a:t>
            </a:r>
            <a:r>
              <a:rPr lang="en-GB" sz="1600" u="sng" dirty="0">
                <a:ea typeface="+mn-lt"/>
                <a:cs typeface="+mn-lt"/>
                <a:hlinkClick r:id="rId9"/>
              </a:rPr>
              <a:t>caroline.bamford@nhs.net</a:t>
            </a:r>
            <a:r>
              <a:rPr lang="en-GB" sz="1600" dirty="0">
                <a:ea typeface="+mn-lt"/>
                <a:cs typeface="+mn-lt"/>
              </a:rPr>
              <a:t>  07980 956712</a:t>
            </a:r>
            <a:endParaRPr lang="en-US" sz="1600" dirty="0">
              <a:ea typeface="+mn-lt"/>
              <a:cs typeface="+mn-lt"/>
            </a:endParaRPr>
          </a:p>
          <a:p>
            <a:pPr marL="285750" indent="-285750">
              <a:buFont typeface="Arial" panose="020B0604020202020204" pitchFamily="34" charset="0"/>
              <a:buChar char="•"/>
            </a:pPr>
            <a:r>
              <a:rPr lang="en-GB" sz="1600" dirty="0">
                <a:ea typeface="+mn-lt"/>
                <a:cs typeface="+mn-lt"/>
              </a:rPr>
              <a:t>WREN Workforce Race Equality Network  </a:t>
            </a:r>
            <a:r>
              <a:rPr lang="en-GB" sz="1600" dirty="0">
                <a:ea typeface="+mn-lt"/>
                <a:cs typeface="+mn-lt"/>
                <a:hlinkClick r:id="rId10"/>
              </a:rPr>
              <a:t>https://youtu.be/ZLE3ghba0vI</a:t>
            </a:r>
            <a:endParaRPr lang="en-GB" sz="1600" dirty="0">
              <a:cs typeface="Calibri" panose="020F0502020204030204"/>
            </a:endParaRPr>
          </a:p>
          <a:p>
            <a:pPr marL="285750" indent="-285750">
              <a:buFont typeface="Arial" panose="020B0604020202020204" pitchFamily="34" charset="0"/>
              <a:buChar char="•"/>
            </a:pPr>
            <a:r>
              <a:rPr lang="en-GB" sz="1600" dirty="0">
                <a:ea typeface="+mn-lt"/>
                <a:cs typeface="+mn-lt"/>
              </a:rPr>
              <a:t>WRES - Workforce Race Equality Standard: </a:t>
            </a:r>
            <a:r>
              <a:rPr lang="en-GB" sz="1600" dirty="0">
                <a:ea typeface="+mn-lt"/>
                <a:cs typeface="+mn-lt"/>
                <a:hlinkClick r:id="rId11"/>
              </a:rPr>
              <a:t>wres-staffnetwork.lypft@nhs.net</a:t>
            </a:r>
            <a:endParaRPr lang="en-US" sz="1600" dirty="0">
              <a:ea typeface="+mn-lt"/>
              <a:cs typeface="+mn-lt"/>
            </a:endParaRPr>
          </a:p>
          <a:p>
            <a:pPr marL="285750" indent="-285750">
              <a:buFont typeface="Arial" panose="020B0604020202020204" pitchFamily="34" charset="0"/>
              <a:buChar char="•"/>
            </a:pPr>
            <a:r>
              <a:rPr lang="en-GB" sz="1600" dirty="0" err="1">
                <a:ea typeface="+mn-lt"/>
                <a:cs typeface="+mn-lt"/>
              </a:rPr>
              <a:t>DaWN</a:t>
            </a:r>
            <a:r>
              <a:rPr lang="en-GB" sz="1600" dirty="0">
                <a:ea typeface="+mn-lt"/>
                <a:cs typeface="+mn-lt"/>
              </a:rPr>
              <a:t> - Disability &amp; Wellbeing Network: </a:t>
            </a:r>
            <a:r>
              <a:rPr lang="en-GB" sz="1600" dirty="0">
                <a:ea typeface="+mn-lt"/>
                <a:cs typeface="+mn-lt"/>
                <a:hlinkClick r:id="rId12"/>
              </a:rPr>
              <a:t>diversity.lypft@nhs.net</a:t>
            </a:r>
            <a:r>
              <a:rPr lang="en-GB" sz="1600" dirty="0">
                <a:ea typeface="+mn-lt"/>
                <a:cs typeface="+mn-lt"/>
              </a:rPr>
              <a:t> </a:t>
            </a:r>
          </a:p>
          <a:p>
            <a:pPr marL="285750" indent="-285750">
              <a:buFont typeface="Arial" panose="020B0604020202020204" pitchFamily="34" charset="0"/>
              <a:buChar char="•"/>
            </a:pPr>
            <a:r>
              <a:rPr lang="en-GB" sz="1600" dirty="0">
                <a:ea typeface="+mn-lt"/>
                <a:cs typeface="+mn-lt"/>
              </a:rPr>
              <a:t>Safeguarding </a:t>
            </a:r>
          </a:p>
          <a:p>
            <a:pPr marL="285750" indent="-285750">
              <a:buFont typeface="Arial" panose="020B0604020202020204" pitchFamily="34" charset="0"/>
              <a:buChar char="•"/>
            </a:pPr>
            <a:r>
              <a:rPr lang="en-GB" sz="1600" dirty="0">
                <a:ea typeface="+mn-lt"/>
                <a:cs typeface="+mn-lt"/>
              </a:rPr>
              <a:t>Operate on a duty desk system </a:t>
            </a:r>
            <a:r>
              <a:rPr lang="en-GB" sz="1600" dirty="0">
                <a:ea typeface="+mn-lt"/>
                <a:cs typeface="+mn-lt"/>
                <a:hlinkClick r:id="rId13"/>
              </a:rPr>
              <a:t>safeguarding.lypft@nhs.net </a:t>
            </a:r>
            <a:r>
              <a:rPr lang="en-GB" sz="1600" dirty="0">
                <a:ea typeface="+mn-lt"/>
                <a:cs typeface="+mn-lt"/>
              </a:rPr>
              <a:t> 0113 855 5971 </a:t>
            </a:r>
          </a:p>
          <a:p>
            <a:pPr marL="285750" indent="-285750">
              <a:buFont typeface="Arial" panose="020B0604020202020204" pitchFamily="34" charset="0"/>
              <a:buChar char="•"/>
            </a:pPr>
            <a:r>
              <a:rPr lang="en-GB" sz="1600" dirty="0">
                <a:ea typeface="+mn-lt"/>
                <a:cs typeface="+mn-lt"/>
              </a:rPr>
              <a:t>Head of Safeguarding: </a:t>
            </a:r>
            <a:r>
              <a:rPr lang="en-GB" sz="1600" dirty="0">
                <a:ea typeface="+mn-lt"/>
                <a:cs typeface="+mn-lt"/>
                <a:hlinkClick r:id="rId14"/>
              </a:rPr>
              <a:t>janet.smith55@nhs.net</a:t>
            </a:r>
            <a:r>
              <a:rPr lang="en-GB" sz="1600" dirty="0">
                <a:ea typeface="+mn-lt"/>
                <a:cs typeface="+mn-lt"/>
              </a:rPr>
              <a:t>, Deputy Head: </a:t>
            </a:r>
            <a:r>
              <a:rPr lang="en-GB" sz="1600" dirty="0">
                <a:ea typeface="+mn-lt"/>
                <a:cs typeface="+mn-lt"/>
                <a:hlinkClick r:id="rId15"/>
              </a:rPr>
              <a:t>lisa.borrick@nhs.net</a:t>
            </a:r>
            <a:endParaRPr lang="en-GB" sz="1600" dirty="0">
              <a:ea typeface="+mn-lt"/>
              <a:cs typeface="+mn-lt"/>
            </a:endParaRPr>
          </a:p>
          <a:p>
            <a:pPr marL="285750" indent="-285750">
              <a:buFont typeface="Arial" panose="020B0604020202020204" pitchFamily="34" charset="0"/>
              <a:buChar char="•"/>
            </a:pPr>
            <a:endParaRPr lang="en-GB" sz="1600" dirty="0">
              <a:ea typeface="+mn-lt"/>
              <a:cs typeface="+mn-lt"/>
            </a:endParaRPr>
          </a:p>
          <a:p>
            <a:pPr marL="285750" indent="-285750">
              <a:buFont typeface="Arial" panose="020B0604020202020204" pitchFamily="34" charset="0"/>
              <a:buChar char="•"/>
            </a:pPr>
            <a:endParaRPr lang="en-GB" sz="1600" dirty="0">
              <a:ea typeface="+mn-lt"/>
              <a:cs typeface="+mn-lt"/>
            </a:endParaRPr>
          </a:p>
          <a:p>
            <a:pPr marL="285750" indent="-285750">
              <a:buFont typeface="Arial" panose="020B0604020202020204" pitchFamily="34" charset="0"/>
              <a:buChar char="•"/>
            </a:pPr>
            <a:r>
              <a:rPr lang="en-GB" sz="1600" dirty="0">
                <a:solidFill>
                  <a:srgbClr val="FF0000"/>
                </a:solidFill>
                <a:ea typeface="+mn-lt"/>
                <a:cs typeface="+mn-lt"/>
              </a:rPr>
              <a:t>Can we add in a slide re the HEIs key contacts and FTSUG please, KW can advise</a:t>
            </a:r>
            <a:endParaRPr lang="en-US" sz="1600" dirty="0">
              <a:solidFill>
                <a:srgbClr val="FF0000"/>
              </a:solidFill>
              <a:ea typeface="+mn-lt"/>
              <a:cs typeface="+mn-lt"/>
            </a:endParaRPr>
          </a:p>
        </p:txBody>
      </p:sp>
    </p:spTree>
    <p:extLst>
      <p:ext uri="{BB962C8B-B14F-4D97-AF65-F5344CB8AC3E}">
        <p14:creationId xmlns:p14="http://schemas.microsoft.com/office/powerpoint/2010/main" val="92446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485350616"/>
              </p:ext>
            </p:extLst>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Leeds Beckett University </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1077218"/>
          </a:xfrm>
          <a:prstGeom prst="rect">
            <a:avLst/>
          </a:prstGeom>
          <a:noFill/>
        </p:spPr>
        <p:txBody>
          <a:bodyPr wrap="square">
            <a:spAutoFit/>
          </a:bodyPr>
          <a:lstStyle/>
          <a:p>
            <a:pPr marL="285750" indent="-285750">
              <a:buFont typeface="Arial" panose="020B0604020202020204" pitchFamily="34" charset="0"/>
              <a:buChar char="•"/>
            </a:pPr>
            <a:r>
              <a:rPr lang="en-GB" sz="1600" dirty="0">
                <a:hlinkClick r:id="rId7"/>
              </a:rPr>
              <a:t>Key contacts can be found at: Reporting Injuries and Emergencies : Practice Placements (leeds.ac.uk)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Freedom to speak up guardian Claire Price: </a:t>
            </a:r>
            <a:r>
              <a:rPr lang="en-GB" sz="1600" dirty="0">
                <a:ea typeface="+mn-lt"/>
                <a:cs typeface="+mn-lt"/>
                <a:hlinkClick r:id="rId8"/>
              </a:rPr>
              <a:t>C.E.Price@leedsbeckett.ac.uk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For general enquiries: nursingplacements@leedsbeckett.ac.uk</a:t>
            </a:r>
          </a:p>
        </p:txBody>
      </p:sp>
    </p:spTree>
    <p:extLst>
      <p:ext uri="{BB962C8B-B14F-4D97-AF65-F5344CB8AC3E}">
        <p14:creationId xmlns:p14="http://schemas.microsoft.com/office/powerpoint/2010/main" val="382784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924745605"/>
              </p:ext>
            </p:extLst>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The University of Leeds</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1323439"/>
          </a:xfrm>
          <a:prstGeom prst="rect">
            <a:avLst/>
          </a:prstGeom>
          <a:noFill/>
        </p:spPr>
        <p:txBody>
          <a:bodyPr wrap="square">
            <a:spAutoFit/>
          </a:bodyPr>
          <a:lstStyle/>
          <a:p>
            <a:pPr marL="285750" indent="-285750">
              <a:buFont typeface="Arial" panose="020B0604020202020204" pitchFamily="34" charset="0"/>
              <a:buChar char="•"/>
            </a:pPr>
            <a:r>
              <a:rPr lang="en-GB" sz="1600" dirty="0">
                <a:hlinkClick r:id="rId7"/>
              </a:rPr>
              <a:t>Key contacts can be found at: Reporting Injuries and Emergencies : Practice Placements (leeds.ac.uk)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Freedom to speak up guardians Robina Mir and Farhana Mulla : </a:t>
            </a:r>
            <a:r>
              <a:rPr lang="en-GB" sz="1600" dirty="0">
                <a:ea typeface="+mn-lt"/>
                <a:cs typeface="+mn-lt"/>
                <a:hlinkClick r:id="rId8"/>
              </a:rPr>
              <a:t>medfsug@leeds.ac.uk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For general enquiries : </a:t>
            </a:r>
            <a:r>
              <a:rPr lang="en-GB" sz="1600" b="0" i="0" dirty="0">
                <a:solidFill>
                  <a:srgbClr val="03557A"/>
                </a:solidFill>
                <a:effectLst/>
                <a:latin typeface="freight-sans-pro"/>
                <a:hlinkClick r:id="rId9"/>
              </a:rPr>
              <a:t>placements@healthcare.leeds.ac.uk</a:t>
            </a:r>
            <a:endParaRPr lang="en-GB" sz="1600" b="0" i="0" dirty="0">
              <a:solidFill>
                <a:srgbClr val="03557A"/>
              </a:solidFill>
              <a:effectLst/>
              <a:latin typeface="freight-sans-pro"/>
              <a:ea typeface="+mn-lt"/>
              <a:cs typeface="+mn-lt"/>
            </a:endParaRPr>
          </a:p>
          <a:p>
            <a:endParaRPr lang="en-GB" sz="1600" dirty="0">
              <a:ea typeface="+mn-lt"/>
              <a:cs typeface="+mn-lt"/>
            </a:endParaRPr>
          </a:p>
        </p:txBody>
      </p:sp>
    </p:spTree>
    <p:extLst>
      <p:ext uri="{BB962C8B-B14F-4D97-AF65-F5344CB8AC3E}">
        <p14:creationId xmlns:p14="http://schemas.microsoft.com/office/powerpoint/2010/main" val="374432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E0F7DF3B0324D807D6DD831F315FC" ma:contentTypeVersion="15" ma:contentTypeDescription="Create a new document." ma:contentTypeScope="" ma:versionID="0c56ec15fc170eac97dfc736515b176e">
  <xsd:schema xmlns:xsd="http://www.w3.org/2001/XMLSchema" xmlns:xs="http://www.w3.org/2001/XMLSchema" xmlns:p="http://schemas.microsoft.com/office/2006/metadata/properties" xmlns:ns3="017ad3b1-51f9-4c40-9894-8fef607b72b2" xmlns:ns4="38b79b81-8c88-4f9b-9bda-94084f5d1552" targetNamespace="http://schemas.microsoft.com/office/2006/metadata/properties" ma:root="true" ma:fieldsID="34cf818535ff74b19811bf4eacce9274" ns3:_="" ns4:_="">
    <xsd:import namespace="017ad3b1-51f9-4c40-9894-8fef607b72b2"/>
    <xsd:import namespace="38b79b81-8c88-4f9b-9bda-94084f5d15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ad3b1-51f9-4c40-9894-8fef607b7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b79b81-8c88-4f9b-9bda-94084f5d15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17ad3b1-51f9-4c40-9894-8fef607b72b2" xsi:nil="true"/>
  </documentManagement>
</p:properties>
</file>

<file path=customXml/itemProps1.xml><?xml version="1.0" encoding="utf-8"?>
<ds:datastoreItem xmlns:ds="http://schemas.openxmlformats.org/officeDocument/2006/customXml" ds:itemID="{CE355A9A-08D0-4459-992D-AC81C28F1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ad3b1-51f9-4c40-9894-8fef607b72b2"/>
    <ds:schemaRef ds:uri="38b79b81-8c88-4f9b-9bda-94084f5d1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69B741-6059-4414-91B7-376E98E5D4C4}">
  <ds:schemaRefs>
    <ds:schemaRef ds:uri="http://schemas.microsoft.com/sharepoint/v3/contenttype/forms"/>
  </ds:schemaRefs>
</ds:datastoreItem>
</file>

<file path=customXml/itemProps3.xml><?xml version="1.0" encoding="utf-8"?>
<ds:datastoreItem xmlns:ds="http://schemas.openxmlformats.org/officeDocument/2006/customXml" ds:itemID="{A3EFC111-8734-4CA1-AF16-4725C8C383C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8b79b81-8c88-4f9b-9bda-94084f5d1552"/>
    <ds:schemaRef ds:uri="017ad3b1-51f9-4c40-9894-8fef607b72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620</TotalTime>
  <Words>2780</Words>
  <Application>Microsoft Office PowerPoint</Application>
  <PresentationFormat>On-screen Show (4:3)</PresentationFormat>
  <Paragraphs>220</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freight-sans-pro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Leeds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Duggan</dc:creator>
  <cp:lastModifiedBy>INGLESON, Hayley (LEEDS COMMUNITY HEALTHCARE NHS TRUST)</cp:lastModifiedBy>
  <cp:revision>30</cp:revision>
  <dcterms:created xsi:type="dcterms:W3CDTF">2022-08-30T08:43:47Z</dcterms:created>
  <dcterms:modified xsi:type="dcterms:W3CDTF">2023-08-07T14:27:58Z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0x010100739E0F7DF3B0324D807D6DD831F315FC</vt:lpwstr>
  </property>
</Properties>
</file>